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265" r:id="rId2"/>
    <p:sldId id="281" r:id="rId3"/>
    <p:sldId id="256" r:id="rId4"/>
    <p:sldId id="310" r:id="rId5"/>
    <p:sldId id="270" r:id="rId6"/>
    <p:sldId id="267" r:id="rId7"/>
    <p:sldId id="271" r:id="rId8"/>
    <p:sldId id="285" r:id="rId9"/>
    <p:sldId id="272" r:id="rId10"/>
    <p:sldId id="259" r:id="rId11"/>
    <p:sldId id="273" r:id="rId12"/>
    <p:sldId id="266" r:id="rId13"/>
    <p:sldId id="274" r:id="rId14"/>
    <p:sldId id="261" r:id="rId15"/>
    <p:sldId id="275" r:id="rId16"/>
    <p:sldId id="260" r:id="rId17"/>
    <p:sldId id="276" r:id="rId18"/>
    <p:sldId id="268" r:id="rId19"/>
    <p:sldId id="277" r:id="rId20"/>
    <p:sldId id="262" r:id="rId21"/>
    <p:sldId id="309" r:id="rId22"/>
    <p:sldId id="263" r:id="rId23"/>
    <p:sldId id="279" r:id="rId24"/>
    <p:sldId id="283" r:id="rId25"/>
    <p:sldId id="280" r:id="rId26"/>
    <p:sldId id="286" r:id="rId27"/>
    <p:sldId id="282" r:id="rId28"/>
    <p:sldId id="287" r:id="rId29"/>
    <p:sldId id="295" r:id="rId30"/>
    <p:sldId id="288" r:id="rId31"/>
    <p:sldId id="296" r:id="rId32"/>
    <p:sldId id="304" r:id="rId33"/>
    <p:sldId id="297" r:id="rId34"/>
    <p:sldId id="303" r:id="rId35"/>
    <p:sldId id="298" r:id="rId36"/>
    <p:sldId id="291" r:id="rId37"/>
    <p:sldId id="299" r:id="rId38"/>
    <p:sldId id="292" r:id="rId39"/>
    <p:sldId id="300" r:id="rId40"/>
    <p:sldId id="293" r:id="rId41"/>
    <p:sldId id="301" r:id="rId42"/>
    <p:sldId id="306" r:id="rId43"/>
    <p:sldId id="305" r:id="rId44"/>
    <p:sldId id="264" r:id="rId45"/>
    <p:sldId id="308" r:id="rId46"/>
    <p:sldId id="307" r:id="rId47"/>
  </p:sldIdLst>
  <p:sldSz cx="12192000" cy="6858000"/>
  <p:notesSz cx="6858000" cy="9144000"/>
  <p:defaultText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080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291" autoAdjust="0"/>
  </p:normalViewPr>
  <p:slideViewPr>
    <p:cSldViewPr snapToGrid="0">
      <p:cViewPr varScale="1">
        <p:scale>
          <a:sx n="60" d="100"/>
          <a:sy n="60" d="100"/>
        </p:scale>
        <p:origin x="90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PT"/>
          </a:p>
        </p:txBody>
      </p:sp>
      <p:sp>
        <p:nvSpPr>
          <p:cNvPr id="3" name="Marcador de Posição d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1D3E39-452E-43CE-882E-40AFE4A66EC8}" type="datetimeFigureOut">
              <a:rPr lang="pt-PT" smtClean="0"/>
              <a:t>05/11/2024</a:t>
            </a:fld>
            <a:endParaRPr lang="pt-PT"/>
          </a:p>
        </p:txBody>
      </p:sp>
      <p:sp>
        <p:nvSpPr>
          <p:cNvPr id="4" name="Marcador de Posição da Imagem do Diapositivo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PT"/>
          </a:p>
        </p:txBody>
      </p:sp>
      <p:sp>
        <p:nvSpPr>
          <p:cNvPr id="5" name="Marcador de Posição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p>
        </p:txBody>
      </p:sp>
      <p:sp>
        <p:nvSpPr>
          <p:cNvPr id="6" name="Marcador de Posição do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PT"/>
          </a:p>
        </p:txBody>
      </p:sp>
      <p:sp>
        <p:nvSpPr>
          <p:cNvPr id="7" name="Marcador de Posição do Número do Diapositivo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2BE134-57D5-422D-A944-20A29AEBF111}" type="slidenum">
              <a:rPr lang="pt-PT" smtClean="0"/>
              <a:t>‹#›</a:t>
            </a:fld>
            <a:endParaRPr lang="pt-PT"/>
          </a:p>
        </p:txBody>
      </p:sp>
    </p:spTree>
    <p:extLst>
      <p:ext uri="{BB962C8B-B14F-4D97-AF65-F5344CB8AC3E}">
        <p14:creationId xmlns:p14="http://schemas.microsoft.com/office/powerpoint/2010/main" val="14194779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dirty="0"/>
          </a:p>
        </p:txBody>
      </p:sp>
      <p:sp>
        <p:nvSpPr>
          <p:cNvPr id="4" name="Marcador de Posição do Número do Diapositivo 3"/>
          <p:cNvSpPr>
            <a:spLocks noGrp="1"/>
          </p:cNvSpPr>
          <p:nvPr>
            <p:ph type="sldNum" sz="quarter" idx="5"/>
          </p:nvPr>
        </p:nvSpPr>
        <p:spPr/>
        <p:txBody>
          <a:bodyPr/>
          <a:lstStyle/>
          <a:p>
            <a:fld id="{BB2BE134-57D5-422D-A944-20A29AEBF111}" type="slidenum">
              <a:rPr lang="pt-PT" smtClean="0"/>
              <a:t>10</a:t>
            </a:fld>
            <a:endParaRPr lang="pt-PT"/>
          </a:p>
        </p:txBody>
      </p:sp>
    </p:spTree>
    <p:extLst>
      <p:ext uri="{BB962C8B-B14F-4D97-AF65-F5344CB8AC3E}">
        <p14:creationId xmlns:p14="http://schemas.microsoft.com/office/powerpoint/2010/main" val="18278857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dirty="0"/>
          </a:p>
        </p:txBody>
      </p:sp>
      <p:sp>
        <p:nvSpPr>
          <p:cNvPr id="4" name="Marcador de Posição do Número do Diapositivo 3"/>
          <p:cNvSpPr>
            <a:spLocks noGrp="1"/>
          </p:cNvSpPr>
          <p:nvPr>
            <p:ph type="sldNum" sz="quarter" idx="5"/>
          </p:nvPr>
        </p:nvSpPr>
        <p:spPr/>
        <p:txBody>
          <a:bodyPr/>
          <a:lstStyle/>
          <a:p>
            <a:fld id="{BB2BE134-57D5-422D-A944-20A29AEBF111}" type="slidenum">
              <a:rPr lang="pt-PT" smtClean="0"/>
              <a:t>36</a:t>
            </a:fld>
            <a:endParaRPr lang="pt-PT"/>
          </a:p>
        </p:txBody>
      </p:sp>
    </p:spTree>
    <p:extLst>
      <p:ext uri="{BB962C8B-B14F-4D97-AF65-F5344CB8AC3E}">
        <p14:creationId xmlns:p14="http://schemas.microsoft.com/office/powerpoint/2010/main" val="3255947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dirty="0"/>
          </a:p>
        </p:txBody>
      </p:sp>
      <p:sp>
        <p:nvSpPr>
          <p:cNvPr id="4" name="Marcador de Posição do Número do Diapositivo 3"/>
          <p:cNvSpPr>
            <a:spLocks noGrp="1"/>
          </p:cNvSpPr>
          <p:nvPr>
            <p:ph type="sldNum" sz="quarter" idx="5"/>
          </p:nvPr>
        </p:nvSpPr>
        <p:spPr/>
        <p:txBody>
          <a:bodyPr/>
          <a:lstStyle/>
          <a:p>
            <a:fld id="{BB2BE134-57D5-422D-A944-20A29AEBF111}" type="slidenum">
              <a:rPr lang="pt-PT" smtClean="0"/>
              <a:t>42</a:t>
            </a:fld>
            <a:endParaRPr lang="pt-PT"/>
          </a:p>
        </p:txBody>
      </p:sp>
    </p:spTree>
    <p:extLst>
      <p:ext uri="{BB962C8B-B14F-4D97-AF65-F5344CB8AC3E}">
        <p14:creationId xmlns:p14="http://schemas.microsoft.com/office/powerpoint/2010/main" val="28820533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o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633D528-F29F-CD63-4AD4-22E8B1D53F7F}"/>
              </a:ext>
            </a:extLst>
          </p:cNvPr>
          <p:cNvSpPr>
            <a:spLocks noGrp="1"/>
          </p:cNvSpPr>
          <p:nvPr>
            <p:ph type="ctrTitle"/>
          </p:nvPr>
        </p:nvSpPr>
        <p:spPr>
          <a:xfrm>
            <a:off x="1524000" y="1122363"/>
            <a:ext cx="9144000" cy="2387600"/>
          </a:xfrm>
        </p:spPr>
        <p:txBody>
          <a:bodyPr anchor="b"/>
          <a:lstStyle>
            <a:lvl1pPr algn="ctr">
              <a:defRPr sz="6000"/>
            </a:lvl1pPr>
          </a:lstStyle>
          <a:p>
            <a:r>
              <a:rPr lang="pt-PT"/>
              <a:t>Clique para editar o estilo de título do Modelo Global</a:t>
            </a:r>
          </a:p>
        </p:txBody>
      </p:sp>
      <p:sp>
        <p:nvSpPr>
          <p:cNvPr id="3" name="Subtítulo 2">
            <a:extLst>
              <a:ext uri="{FF2B5EF4-FFF2-40B4-BE49-F238E27FC236}">
                <a16:creationId xmlns:a16="http://schemas.microsoft.com/office/drawing/2014/main" id="{31A6D9DF-D4E7-A993-1012-39DA817CEA7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PT"/>
              <a:t>Clique para editar o estilo de subtítulo do Modelo Global</a:t>
            </a:r>
          </a:p>
        </p:txBody>
      </p:sp>
      <p:sp>
        <p:nvSpPr>
          <p:cNvPr id="4" name="Marcador de Posição da Data 3">
            <a:extLst>
              <a:ext uri="{FF2B5EF4-FFF2-40B4-BE49-F238E27FC236}">
                <a16:creationId xmlns:a16="http://schemas.microsoft.com/office/drawing/2014/main" id="{86A1C1F5-9FF9-45B5-0847-1D8163386DE5}"/>
              </a:ext>
            </a:extLst>
          </p:cNvPr>
          <p:cNvSpPr>
            <a:spLocks noGrp="1"/>
          </p:cNvSpPr>
          <p:nvPr>
            <p:ph type="dt" sz="half" idx="10"/>
          </p:nvPr>
        </p:nvSpPr>
        <p:spPr/>
        <p:txBody>
          <a:bodyPr/>
          <a:lstStyle/>
          <a:p>
            <a:fld id="{80FDD5EA-5222-41B4-8E07-F703994A37AF}" type="datetimeFigureOut">
              <a:rPr lang="pt-PT" smtClean="0"/>
              <a:t>05/11/2024</a:t>
            </a:fld>
            <a:endParaRPr lang="pt-PT"/>
          </a:p>
        </p:txBody>
      </p:sp>
      <p:sp>
        <p:nvSpPr>
          <p:cNvPr id="5" name="Marcador de Posição do Rodapé 4">
            <a:extLst>
              <a:ext uri="{FF2B5EF4-FFF2-40B4-BE49-F238E27FC236}">
                <a16:creationId xmlns:a16="http://schemas.microsoft.com/office/drawing/2014/main" id="{7C3BBE0E-6854-8F97-9FEC-3818D608DB9B}"/>
              </a:ext>
            </a:extLst>
          </p:cNvPr>
          <p:cNvSpPr>
            <a:spLocks noGrp="1"/>
          </p:cNvSpPr>
          <p:nvPr>
            <p:ph type="ftr" sz="quarter" idx="11"/>
          </p:nvPr>
        </p:nvSpPr>
        <p:spPr/>
        <p:txBody>
          <a:bodyPr/>
          <a:lstStyle/>
          <a:p>
            <a:endParaRPr lang="pt-PT"/>
          </a:p>
        </p:txBody>
      </p:sp>
      <p:sp>
        <p:nvSpPr>
          <p:cNvPr id="6" name="Marcador de Posição do Número do Diapositivo 5">
            <a:extLst>
              <a:ext uri="{FF2B5EF4-FFF2-40B4-BE49-F238E27FC236}">
                <a16:creationId xmlns:a16="http://schemas.microsoft.com/office/drawing/2014/main" id="{E5EF77A1-CBBB-1F6C-AE7A-6F02AA7234FD}"/>
              </a:ext>
            </a:extLst>
          </p:cNvPr>
          <p:cNvSpPr>
            <a:spLocks noGrp="1"/>
          </p:cNvSpPr>
          <p:nvPr>
            <p:ph type="sldNum" sz="quarter" idx="12"/>
          </p:nvPr>
        </p:nvSpPr>
        <p:spPr/>
        <p:txBody>
          <a:bodyPr/>
          <a:lstStyle/>
          <a:p>
            <a:fld id="{990F2DE9-96EC-4AEC-B111-6F694A4772C1}" type="slidenum">
              <a:rPr lang="pt-PT" smtClean="0"/>
              <a:t>‹#›</a:t>
            </a:fld>
            <a:endParaRPr lang="pt-PT"/>
          </a:p>
        </p:txBody>
      </p:sp>
    </p:spTree>
    <p:extLst>
      <p:ext uri="{BB962C8B-B14F-4D97-AF65-F5344CB8AC3E}">
        <p14:creationId xmlns:p14="http://schemas.microsoft.com/office/powerpoint/2010/main" val="24837309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Objet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8CED318-5227-A167-6E1F-9024F0D55B04}"/>
              </a:ext>
            </a:extLst>
          </p:cNvPr>
          <p:cNvSpPr>
            <a:spLocks noGrp="1"/>
          </p:cNvSpPr>
          <p:nvPr>
            <p:ph type="title"/>
          </p:nvPr>
        </p:nvSpPr>
        <p:spPr/>
        <p:txBody>
          <a:bodyPr/>
          <a:lstStyle/>
          <a:p>
            <a:r>
              <a:rPr lang="pt-PT"/>
              <a:t>Clique para editar o estilo de título do Modelo Global</a:t>
            </a:r>
          </a:p>
        </p:txBody>
      </p:sp>
      <p:sp>
        <p:nvSpPr>
          <p:cNvPr id="3" name="Marcador de Posição de Conteúdo 2">
            <a:extLst>
              <a:ext uri="{FF2B5EF4-FFF2-40B4-BE49-F238E27FC236}">
                <a16:creationId xmlns:a16="http://schemas.microsoft.com/office/drawing/2014/main" id="{68438B6B-F9C0-6E4E-10C6-C82A7BA3B408}"/>
              </a:ext>
            </a:extLst>
          </p:cNvPr>
          <p:cNvSpPr>
            <a:spLocks noGrp="1"/>
          </p:cNvSpPr>
          <p:nvPr>
            <p:ph idx="1"/>
          </p:nvPr>
        </p:nvSpPr>
        <p:spPr/>
        <p:txBody>
          <a:bodyPr/>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p>
        </p:txBody>
      </p:sp>
      <p:sp>
        <p:nvSpPr>
          <p:cNvPr id="4" name="Marcador de Posição da Data 3">
            <a:extLst>
              <a:ext uri="{FF2B5EF4-FFF2-40B4-BE49-F238E27FC236}">
                <a16:creationId xmlns:a16="http://schemas.microsoft.com/office/drawing/2014/main" id="{08B54735-7FD0-0087-0004-EED0A5B9249C}"/>
              </a:ext>
            </a:extLst>
          </p:cNvPr>
          <p:cNvSpPr>
            <a:spLocks noGrp="1"/>
          </p:cNvSpPr>
          <p:nvPr>
            <p:ph type="dt" sz="half" idx="10"/>
          </p:nvPr>
        </p:nvSpPr>
        <p:spPr/>
        <p:txBody>
          <a:bodyPr/>
          <a:lstStyle/>
          <a:p>
            <a:fld id="{80FDD5EA-5222-41B4-8E07-F703994A37AF}" type="datetimeFigureOut">
              <a:rPr lang="pt-PT" smtClean="0"/>
              <a:t>05/11/2024</a:t>
            </a:fld>
            <a:endParaRPr lang="pt-PT"/>
          </a:p>
        </p:txBody>
      </p:sp>
      <p:sp>
        <p:nvSpPr>
          <p:cNvPr id="5" name="Marcador de Posição do Rodapé 4">
            <a:extLst>
              <a:ext uri="{FF2B5EF4-FFF2-40B4-BE49-F238E27FC236}">
                <a16:creationId xmlns:a16="http://schemas.microsoft.com/office/drawing/2014/main" id="{CC860F35-0FBC-253B-AF93-6F666C67C54D}"/>
              </a:ext>
            </a:extLst>
          </p:cNvPr>
          <p:cNvSpPr>
            <a:spLocks noGrp="1"/>
          </p:cNvSpPr>
          <p:nvPr>
            <p:ph type="ftr" sz="quarter" idx="11"/>
          </p:nvPr>
        </p:nvSpPr>
        <p:spPr/>
        <p:txBody>
          <a:bodyPr/>
          <a:lstStyle/>
          <a:p>
            <a:endParaRPr lang="pt-PT"/>
          </a:p>
        </p:txBody>
      </p:sp>
      <p:sp>
        <p:nvSpPr>
          <p:cNvPr id="6" name="Marcador de Posição do Número do Diapositivo 5">
            <a:extLst>
              <a:ext uri="{FF2B5EF4-FFF2-40B4-BE49-F238E27FC236}">
                <a16:creationId xmlns:a16="http://schemas.microsoft.com/office/drawing/2014/main" id="{0B66F1C6-A444-D101-514A-83B52EBCE27C}"/>
              </a:ext>
            </a:extLst>
          </p:cNvPr>
          <p:cNvSpPr>
            <a:spLocks noGrp="1"/>
          </p:cNvSpPr>
          <p:nvPr>
            <p:ph type="sldNum" sz="quarter" idx="12"/>
          </p:nvPr>
        </p:nvSpPr>
        <p:spPr/>
        <p:txBody>
          <a:bodyPr/>
          <a:lstStyle/>
          <a:p>
            <a:fld id="{990F2DE9-96EC-4AEC-B111-6F694A4772C1}" type="slidenum">
              <a:rPr lang="pt-PT" smtClean="0"/>
              <a:t>‹#›</a:t>
            </a:fld>
            <a:endParaRPr lang="pt-PT"/>
          </a:p>
        </p:txBody>
      </p:sp>
    </p:spTree>
    <p:extLst>
      <p:ext uri="{BB962C8B-B14F-4D97-AF65-F5344CB8AC3E}">
        <p14:creationId xmlns:p14="http://schemas.microsoft.com/office/powerpoint/2010/main" val="13567702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c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AE45C5-D841-B1BF-9042-6C23A53C9F45}"/>
              </a:ext>
            </a:extLst>
          </p:cNvPr>
          <p:cNvSpPr>
            <a:spLocks noGrp="1"/>
          </p:cNvSpPr>
          <p:nvPr>
            <p:ph type="title"/>
          </p:nvPr>
        </p:nvSpPr>
        <p:spPr>
          <a:xfrm>
            <a:off x="831850" y="1709738"/>
            <a:ext cx="10515600" cy="2852737"/>
          </a:xfrm>
        </p:spPr>
        <p:txBody>
          <a:bodyPr anchor="b"/>
          <a:lstStyle>
            <a:lvl1pPr>
              <a:defRPr sz="6000"/>
            </a:lvl1pPr>
          </a:lstStyle>
          <a:p>
            <a:r>
              <a:rPr lang="pt-PT"/>
              <a:t>Clique para editar o estilo de título do Modelo Global</a:t>
            </a:r>
          </a:p>
        </p:txBody>
      </p:sp>
      <p:sp>
        <p:nvSpPr>
          <p:cNvPr id="3" name="Marcador de Posição do Texto 2">
            <a:extLst>
              <a:ext uri="{FF2B5EF4-FFF2-40B4-BE49-F238E27FC236}">
                <a16:creationId xmlns:a16="http://schemas.microsoft.com/office/drawing/2014/main" id="{0236C7E2-5224-A49B-6E4C-ACA0D0EA3F6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PT"/>
              <a:t>Clique para editar os estilos do texto de Modelo Global</a:t>
            </a:r>
          </a:p>
        </p:txBody>
      </p:sp>
      <p:sp>
        <p:nvSpPr>
          <p:cNvPr id="4" name="Marcador de Posição da Data 3">
            <a:extLst>
              <a:ext uri="{FF2B5EF4-FFF2-40B4-BE49-F238E27FC236}">
                <a16:creationId xmlns:a16="http://schemas.microsoft.com/office/drawing/2014/main" id="{692213C1-B180-8BF5-1179-C526904A79DA}"/>
              </a:ext>
            </a:extLst>
          </p:cNvPr>
          <p:cNvSpPr>
            <a:spLocks noGrp="1"/>
          </p:cNvSpPr>
          <p:nvPr>
            <p:ph type="dt" sz="half" idx="10"/>
          </p:nvPr>
        </p:nvSpPr>
        <p:spPr/>
        <p:txBody>
          <a:bodyPr/>
          <a:lstStyle/>
          <a:p>
            <a:fld id="{80FDD5EA-5222-41B4-8E07-F703994A37AF}" type="datetimeFigureOut">
              <a:rPr lang="pt-PT" smtClean="0"/>
              <a:t>05/11/2024</a:t>
            </a:fld>
            <a:endParaRPr lang="pt-PT"/>
          </a:p>
        </p:txBody>
      </p:sp>
      <p:sp>
        <p:nvSpPr>
          <p:cNvPr id="5" name="Marcador de Posição do Rodapé 4">
            <a:extLst>
              <a:ext uri="{FF2B5EF4-FFF2-40B4-BE49-F238E27FC236}">
                <a16:creationId xmlns:a16="http://schemas.microsoft.com/office/drawing/2014/main" id="{451163EB-D97A-8C04-504D-F9A87AC9C8E5}"/>
              </a:ext>
            </a:extLst>
          </p:cNvPr>
          <p:cNvSpPr>
            <a:spLocks noGrp="1"/>
          </p:cNvSpPr>
          <p:nvPr>
            <p:ph type="ftr" sz="quarter" idx="11"/>
          </p:nvPr>
        </p:nvSpPr>
        <p:spPr/>
        <p:txBody>
          <a:bodyPr/>
          <a:lstStyle/>
          <a:p>
            <a:endParaRPr lang="pt-PT"/>
          </a:p>
        </p:txBody>
      </p:sp>
      <p:sp>
        <p:nvSpPr>
          <p:cNvPr id="6" name="Marcador de Posição do Número do Diapositivo 5">
            <a:extLst>
              <a:ext uri="{FF2B5EF4-FFF2-40B4-BE49-F238E27FC236}">
                <a16:creationId xmlns:a16="http://schemas.microsoft.com/office/drawing/2014/main" id="{89E2C217-D12B-FE51-24FD-AA18386CC2AF}"/>
              </a:ext>
            </a:extLst>
          </p:cNvPr>
          <p:cNvSpPr>
            <a:spLocks noGrp="1"/>
          </p:cNvSpPr>
          <p:nvPr>
            <p:ph type="sldNum" sz="quarter" idx="12"/>
          </p:nvPr>
        </p:nvSpPr>
        <p:spPr/>
        <p:txBody>
          <a:bodyPr/>
          <a:lstStyle/>
          <a:p>
            <a:fld id="{990F2DE9-96EC-4AEC-B111-6F694A4772C1}" type="slidenum">
              <a:rPr lang="pt-PT" smtClean="0"/>
              <a:t>‹#›</a:t>
            </a:fld>
            <a:endParaRPr lang="pt-PT"/>
          </a:p>
        </p:txBody>
      </p:sp>
    </p:spTree>
    <p:extLst>
      <p:ext uri="{BB962C8B-B14F-4D97-AF65-F5344CB8AC3E}">
        <p14:creationId xmlns:p14="http://schemas.microsoft.com/office/powerpoint/2010/main" val="24609806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údo Dup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E58B949-5CD0-27DE-5163-B5D12C094A34}"/>
              </a:ext>
            </a:extLst>
          </p:cNvPr>
          <p:cNvSpPr>
            <a:spLocks noGrp="1"/>
          </p:cNvSpPr>
          <p:nvPr>
            <p:ph type="title"/>
          </p:nvPr>
        </p:nvSpPr>
        <p:spPr/>
        <p:txBody>
          <a:bodyPr/>
          <a:lstStyle/>
          <a:p>
            <a:r>
              <a:rPr lang="pt-PT"/>
              <a:t>Clique para editar o estilo de título do Modelo Global</a:t>
            </a:r>
          </a:p>
        </p:txBody>
      </p:sp>
      <p:sp>
        <p:nvSpPr>
          <p:cNvPr id="3" name="Marcador de Posição de Conteúdo 2">
            <a:extLst>
              <a:ext uri="{FF2B5EF4-FFF2-40B4-BE49-F238E27FC236}">
                <a16:creationId xmlns:a16="http://schemas.microsoft.com/office/drawing/2014/main" id="{F4F5AEA0-D5C3-B8D5-4750-311423534F70}"/>
              </a:ext>
            </a:extLst>
          </p:cNvPr>
          <p:cNvSpPr>
            <a:spLocks noGrp="1"/>
          </p:cNvSpPr>
          <p:nvPr>
            <p:ph sz="half" idx="1"/>
          </p:nvPr>
        </p:nvSpPr>
        <p:spPr>
          <a:xfrm>
            <a:off x="838200" y="1825625"/>
            <a:ext cx="5181600" cy="4351338"/>
          </a:xfrm>
        </p:spPr>
        <p:txBody>
          <a:bodyPr/>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p>
        </p:txBody>
      </p:sp>
      <p:sp>
        <p:nvSpPr>
          <p:cNvPr id="4" name="Marcador de Posição de Conteúdo 3">
            <a:extLst>
              <a:ext uri="{FF2B5EF4-FFF2-40B4-BE49-F238E27FC236}">
                <a16:creationId xmlns:a16="http://schemas.microsoft.com/office/drawing/2014/main" id="{3F9EE28A-5719-7AAD-2293-2E60F5AE72E2}"/>
              </a:ext>
            </a:extLst>
          </p:cNvPr>
          <p:cNvSpPr>
            <a:spLocks noGrp="1"/>
          </p:cNvSpPr>
          <p:nvPr>
            <p:ph sz="half" idx="2"/>
          </p:nvPr>
        </p:nvSpPr>
        <p:spPr>
          <a:xfrm>
            <a:off x="6172200" y="1825625"/>
            <a:ext cx="5181600" cy="4351338"/>
          </a:xfrm>
        </p:spPr>
        <p:txBody>
          <a:bodyPr/>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p>
        </p:txBody>
      </p:sp>
      <p:sp>
        <p:nvSpPr>
          <p:cNvPr id="5" name="Marcador de Posição da Data 4">
            <a:extLst>
              <a:ext uri="{FF2B5EF4-FFF2-40B4-BE49-F238E27FC236}">
                <a16:creationId xmlns:a16="http://schemas.microsoft.com/office/drawing/2014/main" id="{17142C87-A8D3-ACA7-0996-3C0F0B712FD2}"/>
              </a:ext>
            </a:extLst>
          </p:cNvPr>
          <p:cNvSpPr>
            <a:spLocks noGrp="1"/>
          </p:cNvSpPr>
          <p:nvPr>
            <p:ph type="dt" sz="half" idx="10"/>
          </p:nvPr>
        </p:nvSpPr>
        <p:spPr/>
        <p:txBody>
          <a:bodyPr/>
          <a:lstStyle/>
          <a:p>
            <a:fld id="{80FDD5EA-5222-41B4-8E07-F703994A37AF}" type="datetimeFigureOut">
              <a:rPr lang="pt-PT" smtClean="0"/>
              <a:t>05/11/2024</a:t>
            </a:fld>
            <a:endParaRPr lang="pt-PT"/>
          </a:p>
        </p:txBody>
      </p:sp>
      <p:sp>
        <p:nvSpPr>
          <p:cNvPr id="6" name="Marcador de Posição do Rodapé 5">
            <a:extLst>
              <a:ext uri="{FF2B5EF4-FFF2-40B4-BE49-F238E27FC236}">
                <a16:creationId xmlns:a16="http://schemas.microsoft.com/office/drawing/2014/main" id="{D4192E55-D4FA-0337-EEC8-B510718D2059}"/>
              </a:ext>
            </a:extLst>
          </p:cNvPr>
          <p:cNvSpPr>
            <a:spLocks noGrp="1"/>
          </p:cNvSpPr>
          <p:nvPr>
            <p:ph type="ftr" sz="quarter" idx="11"/>
          </p:nvPr>
        </p:nvSpPr>
        <p:spPr/>
        <p:txBody>
          <a:bodyPr/>
          <a:lstStyle/>
          <a:p>
            <a:endParaRPr lang="pt-PT"/>
          </a:p>
        </p:txBody>
      </p:sp>
      <p:sp>
        <p:nvSpPr>
          <p:cNvPr id="7" name="Marcador de Posição do Número do Diapositivo 6">
            <a:extLst>
              <a:ext uri="{FF2B5EF4-FFF2-40B4-BE49-F238E27FC236}">
                <a16:creationId xmlns:a16="http://schemas.microsoft.com/office/drawing/2014/main" id="{B302AD20-E7B9-B7BB-15D2-6485E08B4463}"/>
              </a:ext>
            </a:extLst>
          </p:cNvPr>
          <p:cNvSpPr>
            <a:spLocks noGrp="1"/>
          </p:cNvSpPr>
          <p:nvPr>
            <p:ph type="sldNum" sz="quarter" idx="12"/>
          </p:nvPr>
        </p:nvSpPr>
        <p:spPr/>
        <p:txBody>
          <a:bodyPr/>
          <a:lstStyle/>
          <a:p>
            <a:fld id="{990F2DE9-96EC-4AEC-B111-6F694A4772C1}" type="slidenum">
              <a:rPr lang="pt-PT" smtClean="0"/>
              <a:t>‹#›</a:t>
            </a:fld>
            <a:endParaRPr lang="pt-PT"/>
          </a:p>
        </p:txBody>
      </p:sp>
    </p:spTree>
    <p:extLst>
      <p:ext uri="{BB962C8B-B14F-4D97-AF65-F5344CB8AC3E}">
        <p14:creationId xmlns:p14="http://schemas.microsoft.com/office/powerpoint/2010/main" val="9710735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07B11F2-4DF6-0B3D-D2A6-1795C53C78F0}"/>
              </a:ext>
            </a:extLst>
          </p:cNvPr>
          <p:cNvSpPr>
            <a:spLocks noGrp="1"/>
          </p:cNvSpPr>
          <p:nvPr>
            <p:ph type="title"/>
          </p:nvPr>
        </p:nvSpPr>
        <p:spPr>
          <a:xfrm>
            <a:off x="839788" y="365125"/>
            <a:ext cx="10515600" cy="1325563"/>
          </a:xfrm>
        </p:spPr>
        <p:txBody>
          <a:bodyPr/>
          <a:lstStyle/>
          <a:p>
            <a:r>
              <a:rPr lang="pt-PT"/>
              <a:t>Clique para editar o estilo de título do Modelo Global</a:t>
            </a:r>
          </a:p>
        </p:txBody>
      </p:sp>
      <p:sp>
        <p:nvSpPr>
          <p:cNvPr id="3" name="Marcador de Posição do Texto 2">
            <a:extLst>
              <a:ext uri="{FF2B5EF4-FFF2-40B4-BE49-F238E27FC236}">
                <a16:creationId xmlns:a16="http://schemas.microsoft.com/office/drawing/2014/main" id="{51114739-FEF2-14A1-8291-40EE30F801A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a:t>Clique para editar os estilos do texto de Modelo Global</a:t>
            </a:r>
          </a:p>
        </p:txBody>
      </p:sp>
      <p:sp>
        <p:nvSpPr>
          <p:cNvPr id="4" name="Marcador de Posição de Conteúdo 3">
            <a:extLst>
              <a:ext uri="{FF2B5EF4-FFF2-40B4-BE49-F238E27FC236}">
                <a16:creationId xmlns:a16="http://schemas.microsoft.com/office/drawing/2014/main" id="{81B600EC-9722-F583-54A8-ED59546840DE}"/>
              </a:ext>
            </a:extLst>
          </p:cNvPr>
          <p:cNvSpPr>
            <a:spLocks noGrp="1"/>
          </p:cNvSpPr>
          <p:nvPr>
            <p:ph sz="half" idx="2"/>
          </p:nvPr>
        </p:nvSpPr>
        <p:spPr>
          <a:xfrm>
            <a:off x="839788" y="2505075"/>
            <a:ext cx="5157787" cy="3684588"/>
          </a:xfrm>
        </p:spPr>
        <p:txBody>
          <a:bodyPr/>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p>
        </p:txBody>
      </p:sp>
      <p:sp>
        <p:nvSpPr>
          <p:cNvPr id="5" name="Marcador de Posição do Texto 4">
            <a:extLst>
              <a:ext uri="{FF2B5EF4-FFF2-40B4-BE49-F238E27FC236}">
                <a16:creationId xmlns:a16="http://schemas.microsoft.com/office/drawing/2014/main" id="{608F1BDE-646C-2723-9B76-60C6F9F8573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a:t>Clique para editar os estilos do texto de Modelo Global</a:t>
            </a:r>
          </a:p>
        </p:txBody>
      </p:sp>
      <p:sp>
        <p:nvSpPr>
          <p:cNvPr id="6" name="Marcador de Posição de Conteúdo 5">
            <a:extLst>
              <a:ext uri="{FF2B5EF4-FFF2-40B4-BE49-F238E27FC236}">
                <a16:creationId xmlns:a16="http://schemas.microsoft.com/office/drawing/2014/main" id="{A2D40892-63CC-DADB-B7CF-F41CE7699A32}"/>
              </a:ext>
            </a:extLst>
          </p:cNvPr>
          <p:cNvSpPr>
            <a:spLocks noGrp="1"/>
          </p:cNvSpPr>
          <p:nvPr>
            <p:ph sz="quarter" idx="4"/>
          </p:nvPr>
        </p:nvSpPr>
        <p:spPr>
          <a:xfrm>
            <a:off x="6172200" y="2505075"/>
            <a:ext cx="5183188" cy="3684588"/>
          </a:xfrm>
        </p:spPr>
        <p:txBody>
          <a:bodyPr/>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p>
        </p:txBody>
      </p:sp>
      <p:sp>
        <p:nvSpPr>
          <p:cNvPr id="7" name="Marcador de Posição da Data 6">
            <a:extLst>
              <a:ext uri="{FF2B5EF4-FFF2-40B4-BE49-F238E27FC236}">
                <a16:creationId xmlns:a16="http://schemas.microsoft.com/office/drawing/2014/main" id="{A6D2858F-0939-08EA-BBFD-6E89CE804AD9}"/>
              </a:ext>
            </a:extLst>
          </p:cNvPr>
          <p:cNvSpPr>
            <a:spLocks noGrp="1"/>
          </p:cNvSpPr>
          <p:nvPr>
            <p:ph type="dt" sz="half" idx="10"/>
          </p:nvPr>
        </p:nvSpPr>
        <p:spPr/>
        <p:txBody>
          <a:bodyPr/>
          <a:lstStyle/>
          <a:p>
            <a:fld id="{80FDD5EA-5222-41B4-8E07-F703994A37AF}" type="datetimeFigureOut">
              <a:rPr lang="pt-PT" smtClean="0"/>
              <a:t>05/11/2024</a:t>
            </a:fld>
            <a:endParaRPr lang="pt-PT"/>
          </a:p>
        </p:txBody>
      </p:sp>
      <p:sp>
        <p:nvSpPr>
          <p:cNvPr id="8" name="Marcador de Posição do Rodapé 7">
            <a:extLst>
              <a:ext uri="{FF2B5EF4-FFF2-40B4-BE49-F238E27FC236}">
                <a16:creationId xmlns:a16="http://schemas.microsoft.com/office/drawing/2014/main" id="{E1775AE8-AC42-5E69-1E42-1F1D1E57AFFC}"/>
              </a:ext>
            </a:extLst>
          </p:cNvPr>
          <p:cNvSpPr>
            <a:spLocks noGrp="1"/>
          </p:cNvSpPr>
          <p:nvPr>
            <p:ph type="ftr" sz="quarter" idx="11"/>
          </p:nvPr>
        </p:nvSpPr>
        <p:spPr/>
        <p:txBody>
          <a:bodyPr/>
          <a:lstStyle/>
          <a:p>
            <a:endParaRPr lang="pt-PT"/>
          </a:p>
        </p:txBody>
      </p:sp>
      <p:sp>
        <p:nvSpPr>
          <p:cNvPr id="9" name="Marcador de Posição do Número do Diapositivo 8">
            <a:extLst>
              <a:ext uri="{FF2B5EF4-FFF2-40B4-BE49-F238E27FC236}">
                <a16:creationId xmlns:a16="http://schemas.microsoft.com/office/drawing/2014/main" id="{10D47880-03AA-4347-8318-1C674C98A4EF}"/>
              </a:ext>
            </a:extLst>
          </p:cNvPr>
          <p:cNvSpPr>
            <a:spLocks noGrp="1"/>
          </p:cNvSpPr>
          <p:nvPr>
            <p:ph type="sldNum" sz="quarter" idx="12"/>
          </p:nvPr>
        </p:nvSpPr>
        <p:spPr/>
        <p:txBody>
          <a:bodyPr/>
          <a:lstStyle/>
          <a:p>
            <a:fld id="{990F2DE9-96EC-4AEC-B111-6F694A4772C1}" type="slidenum">
              <a:rPr lang="pt-PT" smtClean="0"/>
              <a:t>‹#›</a:t>
            </a:fld>
            <a:endParaRPr lang="pt-PT"/>
          </a:p>
        </p:txBody>
      </p:sp>
    </p:spTree>
    <p:extLst>
      <p:ext uri="{BB962C8B-B14F-4D97-AF65-F5344CB8AC3E}">
        <p14:creationId xmlns:p14="http://schemas.microsoft.com/office/powerpoint/2010/main" val="1598751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10CB3EA-673B-269E-D156-D0A2C54EA740}"/>
              </a:ext>
            </a:extLst>
          </p:cNvPr>
          <p:cNvSpPr>
            <a:spLocks noGrp="1"/>
          </p:cNvSpPr>
          <p:nvPr>
            <p:ph type="title"/>
          </p:nvPr>
        </p:nvSpPr>
        <p:spPr/>
        <p:txBody>
          <a:bodyPr/>
          <a:lstStyle/>
          <a:p>
            <a:r>
              <a:rPr lang="pt-PT"/>
              <a:t>Clique para editar o estilo de título do Modelo Global</a:t>
            </a:r>
          </a:p>
        </p:txBody>
      </p:sp>
      <p:sp>
        <p:nvSpPr>
          <p:cNvPr id="3" name="Marcador de Posição da Data 2">
            <a:extLst>
              <a:ext uri="{FF2B5EF4-FFF2-40B4-BE49-F238E27FC236}">
                <a16:creationId xmlns:a16="http://schemas.microsoft.com/office/drawing/2014/main" id="{EE6847BD-6C08-62AD-2EC3-C47BE053391F}"/>
              </a:ext>
            </a:extLst>
          </p:cNvPr>
          <p:cNvSpPr>
            <a:spLocks noGrp="1"/>
          </p:cNvSpPr>
          <p:nvPr>
            <p:ph type="dt" sz="half" idx="10"/>
          </p:nvPr>
        </p:nvSpPr>
        <p:spPr/>
        <p:txBody>
          <a:bodyPr/>
          <a:lstStyle/>
          <a:p>
            <a:fld id="{80FDD5EA-5222-41B4-8E07-F703994A37AF}" type="datetimeFigureOut">
              <a:rPr lang="pt-PT" smtClean="0"/>
              <a:t>05/11/2024</a:t>
            </a:fld>
            <a:endParaRPr lang="pt-PT"/>
          </a:p>
        </p:txBody>
      </p:sp>
      <p:sp>
        <p:nvSpPr>
          <p:cNvPr id="4" name="Marcador de Posição do Rodapé 3">
            <a:extLst>
              <a:ext uri="{FF2B5EF4-FFF2-40B4-BE49-F238E27FC236}">
                <a16:creationId xmlns:a16="http://schemas.microsoft.com/office/drawing/2014/main" id="{ABE2D689-9C59-AE7B-384A-4CECFFD55783}"/>
              </a:ext>
            </a:extLst>
          </p:cNvPr>
          <p:cNvSpPr>
            <a:spLocks noGrp="1"/>
          </p:cNvSpPr>
          <p:nvPr>
            <p:ph type="ftr" sz="quarter" idx="11"/>
          </p:nvPr>
        </p:nvSpPr>
        <p:spPr/>
        <p:txBody>
          <a:bodyPr/>
          <a:lstStyle/>
          <a:p>
            <a:endParaRPr lang="pt-PT"/>
          </a:p>
        </p:txBody>
      </p:sp>
      <p:sp>
        <p:nvSpPr>
          <p:cNvPr id="5" name="Marcador de Posição do Número do Diapositivo 4">
            <a:extLst>
              <a:ext uri="{FF2B5EF4-FFF2-40B4-BE49-F238E27FC236}">
                <a16:creationId xmlns:a16="http://schemas.microsoft.com/office/drawing/2014/main" id="{4B380909-16DD-28E0-2692-44B7BC5E79DE}"/>
              </a:ext>
            </a:extLst>
          </p:cNvPr>
          <p:cNvSpPr>
            <a:spLocks noGrp="1"/>
          </p:cNvSpPr>
          <p:nvPr>
            <p:ph type="sldNum" sz="quarter" idx="12"/>
          </p:nvPr>
        </p:nvSpPr>
        <p:spPr/>
        <p:txBody>
          <a:bodyPr/>
          <a:lstStyle/>
          <a:p>
            <a:fld id="{990F2DE9-96EC-4AEC-B111-6F694A4772C1}" type="slidenum">
              <a:rPr lang="pt-PT" smtClean="0"/>
              <a:t>‹#›</a:t>
            </a:fld>
            <a:endParaRPr lang="pt-PT"/>
          </a:p>
        </p:txBody>
      </p:sp>
    </p:spTree>
    <p:extLst>
      <p:ext uri="{BB962C8B-B14F-4D97-AF65-F5344CB8AC3E}">
        <p14:creationId xmlns:p14="http://schemas.microsoft.com/office/powerpoint/2010/main" val="20243669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Marcador de Posição da Data 1">
            <a:extLst>
              <a:ext uri="{FF2B5EF4-FFF2-40B4-BE49-F238E27FC236}">
                <a16:creationId xmlns:a16="http://schemas.microsoft.com/office/drawing/2014/main" id="{7635E055-46E4-65C7-6787-330D3B602B7E}"/>
              </a:ext>
            </a:extLst>
          </p:cNvPr>
          <p:cNvSpPr>
            <a:spLocks noGrp="1"/>
          </p:cNvSpPr>
          <p:nvPr>
            <p:ph type="dt" sz="half" idx="10"/>
          </p:nvPr>
        </p:nvSpPr>
        <p:spPr/>
        <p:txBody>
          <a:bodyPr/>
          <a:lstStyle/>
          <a:p>
            <a:fld id="{80FDD5EA-5222-41B4-8E07-F703994A37AF}" type="datetimeFigureOut">
              <a:rPr lang="pt-PT" smtClean="0"/>
              <a:t>05/11/2024</a:t>
            </a:fld>
            <a:endParaRPr lang="pt-PT"/>
          </a:p>
        </p:txBody>
      </p:sp>
      <p:sp>
        <p:nvSpPr>
          <p:cNvPr id="3" name="Marcador de Posição do Rodapé 2">
            <a:extLst>
              <a:ext uri="{FF2B5EF4-FFF2-40B4-BE49-F238E27FC236}">
                <a16:creationId xmlns:a16="http://schemas.microsoft.com/office/drawing/2014/main" id="{93C0172D-0B8A-CCB9-E15F-8EDB17FE1BB5}"/>
              </a:ext>
            </a:extLst>
          </p:cNvPr>
          <p:cNvSpPr>
            <a:spLocks noGrp="1"/>
          </p:cNvSpPr>
          <p:nvPr>
            <p:ph type="ftr" sz="quarter" idx="11"/>
          </p:nvPr>
        </p:nvSpPr>
        <p:spPr/>
        <p:txBody>
          <a:bodyPr/>
          <a:lstStyle/>
          <a:p>
            <a:endParaRPr lang="pt-PT"/>
          </a:p>
        </p:txBody>
      </p:sp>
      <p:sp>
        <p:nvSpPr>
          <p:cNvPr id="4" name="Marcador de Posição do Número do Diapositivo 3">
            <a:extLst>
              <a:ext uri="{FF2B5EF4-FFF2-40B4-BE49-F238E27FC236}">
                <a16:creationId xmlns:a16="http://schemas.microsoft.com/office/drawing/2014/main" id="{AF86E2A8-FE2F-B146-6699-9821CB1961F8}"/>
              </a:ext>
            </a:extLst>
          </p:cNvPr>
          <p:cNvSpPr>
            <a:spLocks noGrp="1"/>
          </p:cNvSpPr>
          <p:nvPr>
            <p:ph type="sldNum" sz="quarter" idx="12"/>
          </p:nvPr>
        </p:nvSpPr>
        <p:spPr/>
        <p:txBody>
          <a:bodyPr/>
          <a:lstStyle/>
          <a:p>
            <a:fld id="{990F2DE9-96EC-4AEC-B111-6F694A4772C1}" type="slidenum">
              <a:rPr lang="pt-PT" smtClean="0"/>
              <a:t>‹#›</a:t>
            </a:fld>
            <a:endParaRPr lang="pt-PT"/>
          </a:p>
        </p:txBody>
      </p:sp>
    </p:spTree>
    <p:extLst>
      <p:ext uri="{BB962C8B-B14F-4D97-AF65-F5344CB8AC3E}">
        <p14:creationId xmlns:p14="http://schemas.microsoft.com/office/powerpoint/2010/main" val="8083679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0B0DD52-5158-F681-FFED-EC683C5A91AA}"/>
              </a:ext>
            </a:extLst>
          </p:cNvPr>
          <p:cNvSpPr>
            <a:spLocks noGrp="1"/>
          </p:cNvSpPr>
          <p:nvPr>
            <p:ph type="title"/>
          </p:nvPr>
        </p:nvSpPr>
        <p:spPr>
          <a:xfrm>
            <a:off x="839788" y="457200"/>
            <a:ext cx="3932237" cy="1600200"/>
          </a:xfrm>
        </p:spPr>
        <p:txBody>
          <a:bodyPr anchor="b"/>
          <a:lstStyle>
            <a:lvl1pPr>
              <a:defRPr sz="3200"/>
            </a:lvl1pPr>
          </a:lstStyle>
          <a:p>
            <a:r>
              <a:rPr lang="pt-PT"/>
              <a:t>Clique para editar o estilo de título do Modelo Global</a:t>
            </a:r>
          </a:p>
        </p:txBody>
      </p:sp>
      <p:sp>
        <p:nvSpPr>
          <p:cNvPr id="3" name="Marcador de Posição de Conteúdo 2">
            <a:extLst>
              <a:ext uri="{FF2B5EF4-FFF2-40B4-BE49-F238E27FC236}">
                <a16:creationId xmlns:a16="http://schemas.microsoft.com/office/drawing/2014/main" id="{A95BB4E1-1F5C-70B9-F7AD-94AF6D7D8C4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p>
        </p:txBody>
      </p:sp>
      <p:sp>
        <p:nvSpPr>
          <p:cNvPr id="4" name="Marcador de Posição do Texto 3">
            <a:extLst>
              <a:ext uri="{FF2B5EF4-FFF2-40B4-BE49-F238E27FC236}">
                <a16:creationId xmlns:a16="http://schemas.microsoft.com/office/drawing/2014/main" id="{56AD56BC-6E10-8C9E-3348-6B93F59FEC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PT"/>
              <a:t>Clique para editar os estilos do texto de Modelo Global</a:t>
            </a:r>
          </a:p>
        </p:txBody>
      </p:sp>
      <p:sp>
        <p:nvSpPr>
          <p:cNvPr id="5" name="Marcador de Posição da Data 4">
            <a:extLst>
              <a:ext uri="{FF2B5EF4-FFF2-40B4-BE49-F238E27FC236}">
                <a16:creationId xmlns:a16="http://schemas.microsoft.com/office/drawing/2014/main" id="{291B87C2-D08B-D7B3-C818-4FD7479B63F0}"/>
              </a:ext>
            </a:extLst>
          </p:cNvPr>
          <p:cNvSpPr>
            <a:spLocks noGrp="1"/>
          </p:cNvSpPr>
          <p:nvPr>
            <p:ph type="dt" sz="half" idx="10"/>
          </p:nvPr>
        </p:nvSpPr>
        <p:spPr/>
        <p:txBody>
          <a:bodyPr/>
          <a:lstStyle/>
          <a:p>
            <a:fld id="{80FDD5EA-5222-41B4-8E07-F703994A37AF}" type="datetimeFigureOut">
              <a:rPr lang="pt-PT" smtClean="0"/>
              <a:t>05/11/2024</a:t>
            </a:fld>
            <a:endParaRPr lang="pt-PT"/>
          </a:p>
        </p:txBody>
      </p:sp>
      <p:sp>
        <p:nvSpPr>
          <p:cNvPr id="6" name="Marcador de Posição do Rodapé 5">
            <a:extLst>
              <a:ext uri="{FF2B5EF4-FFF2-40B4-BE49-F238E27FC236}">
                <a16:creationId xmlns:a16="http://schemas.microsoft.com/office/drawing/2014/main" id="{6A08F9EE-1907-02F9-37FF-ED0DCB832006}"/>
              </a:ext>
            </a:extLst>
          </p:cNvPr>
          <p:cNvSpPr>
            <a:spLocks noGrp="1"/>
          </p:cNvSpPr>
          <p:nvPr>
            <p:ph type="ftr" sz="quarter" idx="11"/>
          </p:nvPr>
        </p:nvSpPr>
        <p:spPr/>
        <p:txBody>
          <a:bodyPr/>
          <a:lstStyle/>
          <a:p>
            <a:endParaRPr lang="pt-PT"/>
          </a:p>
        </p:txBody>
      </p:sp>
      <p:sp>
        <p:nvSpPr>
          <p:cNvPr id="7" name="Marcador de Posição do Número do Diapositivo 6">
            <a:extLst>
              <a:ext uri="{FF2B5EF4-FFF2-40B4-BE49-F238E27FC236}">
                <a16:creationId xmlns:a16="http://schemas.microsoft.com/office/drawing/2014/main" id="{7BBA9ED3-0897-0436-4268-9FB1096BC103}"/>
              </a:ext>
            </a:extLst>
          </p:cNvPr>
          <p:cNvSpPr>
            <a:spLocks noGrp="1"/>
          </p:cNvSpPr>
          <p:nvPr>
            <p:ph type="sldNum" sz="quarter" idx="12"/>
          </p:nvPr>
        </p:nvSpPr>
        <p:spPr/>
        <p:txBody>
          <a:bodyPr/>
          <a:lstStyle/>
          <a:p>
            <a:fld id="{990F2DE9-96EC-4AEC-B111-6F694A4772C1}" type="slidenum">
              <a:rPr lang="pt-PT" smtClean="0"/>
              <a:t>‹#›</a:t>
            </a:fld>
            <a:endParaRPr lang="pt-PT"/>
          </a:p>
        </p:txBody>
      </p:sp>
    </p:spTree>
    <p:extLst>
      <p:ext uri="{BB962C8B-B14F-4D97-AF65-F5344CB8AC3E}">
        <p14:creationId xmlns:p14="http://schemas.microsoft.com/office/powerpoint/2010/main" val="15650978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440DDE1-E284-54DD-FE37-3887A41A1811}"/>
              </a:ext>
            </a:extLst>
          </p:cNvPr>
          <p:cNvSpPr>
            <a:spLocks noGrp="1"/>
          </p:cNvSpPr>
          <p:nvPr>
            <p:ph type="title"/>
          </p:nvPr>
        </p:nvSpPr>
        <p:spPr>
          <a:xfrm>
            <a:off x="839788" y="457200"/>
            <a:ext cx="3932237" cy="1600200"/>
          </a:xfrm>
        </p:spPr>
        <p:txBody>
          <a:bodyPr anchor="b"/>
          <a:lstStyle>
            <a:lvl1pPr>
              <a:defRPr sz="3200"/>
            </a:lvl1pPr>
          </a:lstStyle>
          <a:p>
            <a:r>
              <a:rPr lang="pt-PT"/>
              <a:t>Clique para editar o estilo de título do Modelo Global</a:t>
            </a:r>
          </a:p>
        </p:txBody>
      </p:sp>
      <p:sp>
        <p:nvSpPr>
          <p:cNvPr id="3" name="Marcador de Posição da Imagem 2">
            <a:extLst>
              <a:ext uri="{FF2B5EF4-FFF2-40B4-BE49-F238E27FC236}">
                <a16:creationId xmlns:a16="http://schemas.microsoft.com/office/drawing/2014/main" id="{B0907F79-2E78-3F37-6CA5-2EB8C2D7967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PT"/>
          </a:p>
        </p:txBody>
      </p:sp>
      <p:sp>
        <p:nvSpPr>
          <p:cNvPr id="4" name="Marcador de Posição do Texto 3">
            <a:extLst>
              <a:ext uri="{FF2B5EF4-FFF2-40B4-BE49-F238E27FC236}">
                <a16:creationId xmlns:a16="http://schemas.microsoft.com/office/drawing/2014/main" id="{4A34B175-960B-0C43-8E40-05722BC16A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PT"/>
              <a:t>Clique para editar os estilos do texto de Modelo Global</a:t>
            </a:r>
          </a:p>
        </p:txBody>
      </p:sp>
      <p:sp>
        <p:nvSpPr>
          <p:cNvPr id="5" name="Marcador de Posição da Data 4">
            <a:extLst>
              <a:ext uri="{FF2B5EF4-FFF2-40B4-BE49-F238E27FC236}">
                <a16:creationId xmlns:a16="http://schemas.microsoft.com/office/drawing/2014/main" id="{7A3B5B75-8468-ADD3-7A18-CB9E2021F9D1}"/>
              </a:ext>
            </a:extLst>
          </p:cNvPr>
          <p:cNvSpPr>
            <a:spLocks noGrp="1"/>
          </p:cNvSpPr>
          <p:nvPr>
            <p:ph type="dt" sz="half" idx="10"/>
          </p:nvPr>
        </p:nvSpPr>
        <p:spPr/>
        <p:txBody>
          <a:bodyPr/>
          <a:lstStyle/>
          <a:p>
            <a:fld id="{80FDD5EA-5222-41B4-8E07-F703994A37AF}" type="datetimeFigureOut">
              <a:rPr lang="pt-PT" smtClean="0"/>
              <a:t>05/11/2024</a:t>
            </a:fld>
            <a:endParaRPr lang="pt-PT"/>
          </a:p>
        </p:txBody>
      </p:sp>
      <p:sp>
        <p:nvSpPr>
          <p:cNvPr id="6" name="Marcador de Posição do Rodapé 5">
            <a:extLst>
              <a:ext uri="{FF2B5EF4-FFF2-40B4-BE49-F238E27FC236}">
                <a16:creationId xmlns:a16="http://schemas.microsoft.com/office/drawing/2014/main" id="{89EAEEC8-E793-C0D4-54F4-4D2A31E36FE9}"/>
              </a:ext>
            </a:extLst>
          </p:cNvPr>
          <p:cNvSpPr>
            <a:spLocks noGrp="1"/>
          </p:cNvSpPr>
          <p:nvPr>
            <p:ph type="ftr" sz="quarter" idx="11"/>
          </p:nvPr>
        </p:nvSpPr>
        <p:spPr/>
        <p:txBody>
          <a:bodyPr/>
          <a:lstStyle/>
          <a:p>
            <a:endParaRPr lang="pt-PT"/>
          </a:p>
        </p:txBody>
      </p:sp>
      <p:sp>
        <p:nvSpPr>
          <p:cNvPr id="7" name="Marcador de Posição do Número do Diapositivo 6">
            <a:extLst>
              <a:ext uri="{FF2B5EF4-FFF2-40B4-BE49-F238E27FC236}">
                <a16:creationId xmlns:a16="http://schemas.microsoft.com/office/drawing/2014/main" id="{62846FE9-C08E-FEFA-B471-BEA05DE87FDD}"/>
              </a:ext>
            </a:extLst>
          </p:cNvPr>
          <p:cNvSpPr>
            <a:spLocks noGrp="1"/>
          </p:cNvSpPr>
          <p:nvPr>
            <p:ph type="sldNum" sz="quarter" idx="12"/>
          </p:nvPr>
        </p:nvSpPr>
        <p:spPr/>
        <p:txBody>
          <a:bodyPr/>
          <a:lstStyle/>
          <a:p>
            <a:fld id="{990F2DE9-96EC-4AEC-B111-6F694A4772C1}" type="slidenum">
              <a:rPr lang="pt-PT" smtClean="0"/>
              <a:t>‹#›</a:t>
            </a:fld>
            <a:endParaRPr lang="pt-PT"/>
          </a:p>
        </p:txBody>
      </p:sp>
    </p:spTree>
    <p:extLst>
      <p:ext uri="{BB962C8B-B14F-4D97-AF65-F5344CB8AC3E}">
        <p14:creationId xmlns:p14="http://schemas.microsoft.com/office/powerpoint/2010/main" val="3545484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F9D6919-A962-D391-48AE-4369400E333F}"/>
              </a:ext>
            </a:extLst>
          </p:cNvPr>
          <p:cNvSpPr>
            <a:spLocks noGrp="1"/>
          </p:cNvSpPr>
          <p:nvPr>
            <p:ph type="title"/>
          </p:nvPr>
        </p:nvSpPr>
        <p:spPr/>
        <p:txBody>
          <a:bodyPr/>
          <a:lstStyle/>
          <a:p>
            <a:r>
              <a:rPr lang="pt-PT"/>
              <a:t>Clique para editar o estilo de título do Modelo Global</a:t>
            </a:r>
          </a:p>
        </p:txBody>
      </p:sp>
      <p:sp>
        <p:nvSpPr>
          <p:cNvPr id="3" name="Marcador de Posição de Texto Vertical 2">
            <a:extLst>
              <a:ext uri="{FF2B5EF4-FFF2-40B4-BE49-F238E27FC236}">
                <a16:creationId xmlns:a16="http://schemas.microsoft.com/office/drawing/2014/main" id="{E408FFB7-412B-948B-D564-6FC502C6C7D7}"/>
              </a:ext>
            </a:extLst>
          </p:cNvPr>
          <p:cNvSpPr>
            <a:spLocks noGrp="1"/>
          </p:cNvSpPr>
          <p:nvPr>
            <p:ph type="body" orient="vert" idx="1"/>
          </p:nvPr>
        </p:nvSpPr>
        <p:spPr/>
        <p:txBody>
          <a:bodyPr vert="eaVert"/>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p>
        </p:txBody>
      </p:sp>
      <p:sp>
        <p:nvSpPr>
          <p:cNvPr id="4" name="Marcador de Posição da Data 3">
            <a:extLst>
              <a:ext uri="{FF2B5EF4-FFF2-40B4-BE49-F238E27FC236}">
                <a16:creationId xmlns:a16="http://schemas.microsoft.com/office/drawing/2014/main" id="{E5636603-F5B4-87C9-DE76-94A259BA694F}"/>
              </a:ext>
            </a:extLst>
          </p:cNvPr>
          <p:cNvSpPr>
            <a:spLocks noGrp="1"/>
          </p:cNvSpPr>
          <p:nvPr>
            <p:ph type="dt" sz="half" idx="10"/>
          </p:nvPr>
        </p:nvSpPr>
        <p:spPr/>
        <p:txBody>
          <a:bodyPr/>
          <a:lstStyle/>
          <a:p>
            <a:fld id="{80FDD5EA-5222-41B4-8E07-F703994A37AF}" type="datetimeFigureOut">
              <a:rPr lang="pt-PT" smtClean="0"/>
              <a:t>05/11/2024</a:t>
            </a:fld>
            <a:endParaRPr lang="pt-PT"/>
          </a:p>
        </p:txBody>
      </p:sp>
      <p:sp>
        <p:nvSpPr>
          <p:cNvPr id="5" name="Marcador de Posição do Rodapé 4">
            <a:extLst>
              <a:ext uri="{FF2B5EF4-FFF2-40B4-BE49-F238E27FC236}">
                <a16:creationId xmlns:a16="http://schemas.microsoft.com/office/drawing/2014/main" id="{2F93C892-5C19-FCE3-D156-FB00D93A5CF4}"/>
              </a:ext>
            </a:extLst>
          </p:cNvPr>
          <p:cNvSpPr>
            <a:spLocks noGrp="1"/>
          </p:cNvSpPr>
          <p:nvPr>
            <p:ph type="ftr" sz="quarter" idx="11"/>
          </p:nvPr>
        </p:nvSpPr>
        <p:spPr/>
        <p:txBody>
          <a:bodyPr/>
          <a:lstStyle/>
          <a:p>
            <a:endParaRPr lang="pt-PT"/>
          </a:p>
        </p:txBody>
      </p:sp>
      <p:sp>
        <p:nvSpPr>
          <p:cNvPr id="6" name="Marcador de Posição do Número do Diapositivo 5">
            <a:extLst>
              <a:ext uri="{FF2B5EF4-FFF2-40B4-BE49-F238E27FC236}">
                <a16:creationId xmlns:a16="http://schemas.microsoft.com/office/drawing/2014/main" id="{05E37F51-268C-B43E-E110-61CBE3BE66FA}"/>
              </a:ext>
            </a:extLst>
          </p:cNvPr>
          <p:cNvSpPr>
            <a:spLocks noGrp="1"/>
          </p:cNvSpPr>
          <p:nvPr>
            <p:ph type="sldNum" sz="quarter" idx="12"/>
          </p:nvPr>
        </p:nvSpPr>
        <p:spPr/>
        <p:txBody>
          <a:bodyPr/>
          <a:lstStyle/>
          <a:p>
            <a:fld id="{990F2DE9-96EC-4AEC-B111-6F694A4772C1}" type="slidenum">
              <a:rPr lang="pt-PT" smtClean="0"/>
              <a:t>‹#›</a:t>
            </a:fld>
            <a:endParaRPr lang="pt-PT"/>
          </a:p>
        </p:txBody>
      </p:sp>
    </p:spTree>
    <p:extLst>
      <p:ext uri="{BB962C8B-B14F-4D97-AF65-F5344CB8AC3E}">
        <p14:creationId xmlns:p14="http://schemas.microsoft.com/office/powerpoint/2010/main" val="26269491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e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CBF84E45-70DE-9FDF-F521-695AA82F67C8}"/>
              </a:ext>
            </a:extLst>
          </p:cNvPr>
          <p:cNvSpPr>
            <a:spLocks noGrp="1"/>
          </p:cNvSpPr>
          <p:nvPr>
            <p:ph type="title" orient="vert"/>
          </p:nvPr>
        </p:nvSpPr>
        <p:spPr>
          <a:xfrm>
            <a:off x="8724900" y="365125"/>
            <a:ext cx="2628900" cy="5811838"/>
          </a:xfrm>
        </p:spPr>
        <p:txBody>
          <a:bodyPr vert="eaVert"/>
          <a:lstStyle/>
          <a:p>
            <a:r>
              <a:rPr lang="pt-PT"/>
              <a:t>Clique para editar o estilo de título do Modelo Global</a:t>
            </a:r>
          </a:p>
        </p:txBody>
      </p:sp>
      <p:sp>
        <p:nvSpPr>
          <p:cNvPr id="3" name="Marcador de Posição de Texto Vertical 2">
            <a:extLst>
              <a:ext uri="{FF2B5EF4-FFF2-40B4-BE49-F238E27FC236}">
                <a16:creationId xmlns:a16="http://schemas.microsoft.com/office/drawing/2014/main" id="{153AD1D2-8D8F-E941-2A20-1B1C80F36942}"/>
              </a:ext>
            </a:extLst>
          </p:cNvPr>
          <p:cNvSpPr>
            <a:spLocks noGrp="1"/>
          </p:cNvSpPr>
          <p:nvPr>
            <p:ph type="body" orient="vert" idx="1"/>
          </p:nvPr>
        </p:nvSpPr>
        <p:spPr>
          <a:xfrm>
            <a:off x="838200" y="365125"/>
            <a:ext cx="7734300" cy="5811838"/>
          </a:xfrm>
        </p:spPr>
        <p:txBody>
          <a:bodyPr vert="eaVert"/>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p>
        </p:txBody>
      </p:sp>
      <p:sp>
        <p:nvSpPr>
          <p:cNvPr id="4" name="Marcador de Posição da Data 3">
            <a:extLst>
              <a:ext uri="{FF2B5EF4-FFF2-40B4-BE49-F238E27FC236}">
                <a16:creationId xmlns:a16="http://schemas.microsoft.com/office/drawing/2014/main" id="{A390BB5D-133A-D913-5257-8DCD7F51C03E}"/>
              </a:ext>
            </a:extLst>
          </p:cNvPr>
          <p:cNvSpPr>
            <a:spLocks noGrp="1"/>
          </p:cNvSpPr>
          <p:nvPr>
            <p:ph type="dt" sz="half" idx="10"/>
          </p:nvPr>
        </p:nvSpPr>
        <p:spPr/>
        <p:txBody>
          <a:bodyPr/>
          <a:lstStyle/>
          <a:p>
            <a:fld id="{80FDD5EA-5222-41B4-8E07-F703994A37AF}" type="datetimeFigureOut">
              <a:rPr lang="pt-PT" smtClean="0"/>
              <a:t>05/11/2024</a:t>
            </a:fld>
            <a:endParaRPr lang="pt-PT"/>
          </a:p>
        </p:txBody>
      </p:sp>
      <p:sp>
        <p:nvSpPr>
          <p:cNvPr id="5" name="Marcador de Posição do Rodapé 4">
            <a:extLst>
              <a:ext uri="{FF2B5EF4-FFF2-40B4-BE49-F238E27FC236}">
                <a16:creationId xmlns:a16="http://schemas.microsoft.com/office/drawing/2014/main" id="{3278BAF5-174C-9B8D-74DC-ADB7FA3A4089}"/>
              </a:ext>
            </a:extLst>
          </p:cNvPr>
          <p:cNvSpPr>
            <a:spLocks noGrp="1"/>
          </p:cNvSpPr>
          <p:nvPr>
            <p:ph type="ftr" sz="quarter" idx="11"/>
          </p:nvPr>
        </p:nvSpPr>
        <p:spPr/>
        <p:txBody>
          <a:bodyPr/>
          <a:lstStyle/>
          <a:p>
            <a:endParaRPr lang="pt-PT"/>
          </a:p>
        </p:txBody>
      </p:sp>
      <p:sp>
        <p:nvSpPr>
          <p:cNvPr id="6" name="Marcador de Posição do Número do Diapositivo 5">
            <a:extLst>
              <a:ext uri="{FF2B5EF4-FFF2-40B4-BE49-F238E27FC236}">
                <a16:creationId xmlns:a16="http://schemas.microsoft.com/office/drawing/2014/main" id="{758AEC85-373F-C478-4CDC-C42E88B2D10D}"/>
              </a:ext>
            </a:extLst>
          </p:cNvPr>
          <p:cNvSpPr>
            <a:spLocks noGrp="1"/>
          </p:cNvSpPr>
          <p:nvPr>
            <p:ph type="sldNum" sz="quarter" idx="12"/>
          </p:nvPr>
        </p:nvSpPr>
        <p:spPr/>
        <p:txBody>
          <a:bodyPr/>
          <a:lstStyle/>
          <a:p>
            <a:fld id="{990F2DE9-96EC-4AEC-B111-6F694A4772C1}" type="slidenum">
              <a:rPr lang="pt-PT" smtClean="0"/>
              <a:t>‹#›</a:t>
            </a:fld>
            <a:endParaRPr lang="pt-PT"/>
          </a:p>
        </p:txBody>
      </p:sp>
    </p:spTree>
    <p:extLst>
      <p:ext uri="{BB962C8B-B14F-4D97-AF65-F5344CB8AC3E}">
        <p14:creationId xmlns:p14="http://schemas.microsoft.com/office/powerpoint/2010/main" val="41108452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Título 1">
            <a:extLst>
              <a:ext uri="{FF2B5EF4-FFF2-40B4-BE49-F238E27FC236}">
                <a16:creationId xmlns:a16="http://schemas.microsoft.com/office/drawing/2014/main" id="{32D89C7F-AAEA-C57A-8DFB-59776BCAE9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PT"/>
              <a:t>Clique para editar o estilo de título do Modelo Global</a:t>
            </a:r>
          </a:p>
        </p:txBody>
      </p:sp>
      <p:sp>
        <p:nvSpPr>
          <p:cNvPr id="3" name="Marcador de Posição do Texto 2">
            <a:extLst>
              <a:ext uri="{FF2B5EF4-FFF2-40B4-BE49-F238E27FC236}">
                <a16:creationId xmlns:a16="http://schemas.microsoft.com/office/drawing/2014/main" id="{8AD9D200-61BC-AB13-6C89-72109D9BE62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p>
        </p:txBody>
      </p:sp>
      <p:sp>
        <p:nvSpPr>
          <p:cNvPr id="4" name="Marcador de Posição da Data 3">
            <a:extLst>
              <a:ext uri="{FF2B5EF4-FFF2-40B4-BE49-F238E27FC236}">
                <a16:creationId xmlns:a16="http://schemas.microsoft.com/office/drawing/2014/main" id="{7F252684-3121-5D7F-16D0-42B9FA1451B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FDD5EA-5222-41B4-8E07-F703994A37AF}" type="datetimeFigureOut">
              <a:rPr lang="pt-PT" smtClean="0"/>
              <a:t>05/11/2024</a:t>
            </a:fld>
            <a:endParaRPr lang="pt-PT"/>
          </a:p>
        </p:txBody>
      </p:sp>
      <p:sp>
        <p:nvSpPr>
          <p:cNvPr id="5" name="Marcador de Posição do Rodapé 4">
            <a:extLst>
              <a:ext uri="{FF2B5EF4-FFF2-40B4-BE49-F238E27FC236}">
                <a16:creationId xmlns:a16="http://schemas.microsoft.com/office/drawing/2014/main" id="{A5E3AFBD-3E70-5CE2-A555-1D1F223CDFF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PT"/>
          </a:p>
        </p:txBody>
      </p:sp>
      <p:sp>
        <p:nvSpPr>
          <p:cNvPr id="6" name="Marcador de Posição do Número do Diapositivo 5">
            <a:extLst>
              <a:ext uri="{FF2B5EF4-FFF2-40B4-BE49-F238E27FC236}">
                <a16:creationId xmlns:a16="http://schemas.microsoft.com/office/drawing/2014/main" id="{9E6D9D41-0F7C-ADC5-490C-0841A4764E7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0F2DE9-96EC-4AEC-B111-6F694A4772C1}" type="slidenum">
              <a:rPr lang="pt-PT" smtClean="0"/>
              <a:t>‹#›</a:t>
            </a:fld>
            <a:endParaRPr lang="pt-PT"/>
          </a:p>
        </p:txBody>
      </p:sp>
    </p:spTree>
    <p:extLst>
      <p:ext uri="{BB962C8B-B14F-4D97-AF65-F5344CB8AC3E}">
        <p14:creationId xmlns:p14="http://schemas.microsoft.com/office/powerpoint/2010/main" val="593555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Uma imagem com um edifício, espaço de repouso, banco, área lateral">
            <a:extLst>
              <a:ext uri="{FF2B5EF4-FFF2-40B4-BE49-F238E27FC236}">
                <a16:creationId xmlns:a16="http://schemas.microsoft.com/office/drawing/2014/main" id="{CC51236A-DA10-1573-7105-AC135D8E4A61}"/>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52347" y="1"/>
            <a:ext cx="12192001" cy="6857999"/>
          </a:xfrm>
          <a:prstGeom prst="rect">
            <a:avLst/>
          </a:prstGeom>
          <a:scene3d>
            <a:camera prst="orthographicFront"/>
            <a:lightRig rig="threePt" dir="t"/>
          </a:scene3d>
          <a:sp3d>
            <a:bevelT prst="angle"/>
          </a:sp3d>
        </p:spPr>
      </p:pic>
      <p:pic>
        <p:nvPicPr>
          <p:cNvPr id="3" name="Imagem 2">
            <a:extLst>
              <a:ext uri="{FF2B5EF4-FFF2-40B4-BE49-F238E27FC236}">
                <a16:creationId xmlns:a16="http://schemas.microsoft.com/office/drawing/2014/main" id="{83F57AFC-05F1-6D60-F93D-4DA7E3C4A124}"/>
              </a:ext>
            </a:extLst>
          </p:cNvPr>
          <p:cNvPicPr>
            <a:picLocks noChangeAspect="1"/>
          </p:cNvPicPr>
          <p:nvPr/>
        </p:nvPicPr>
        <p:blipFill>
          <a:blip r:embed="rId3"/>
          <a:stretch>
            <a:fillRect/>
          </a:stretch>
        </p:blipFill>
        <p:spPr>
          <a:xfrm>
            <a:off x="3929248" y="372317"/>
            <a:ext cx="4690651" cy="2680372"/>
          </a:xfrm>
          <a:prstGeom prst="rect">
            <a:avLst/>
          </a:prstGeom>
          <a:scene3d>
            <a:camera prst="orthographicFront"/>
            <a:lightRig rig="threePt" dir="t"/>
          </a:scene3d>
          <a:sp3d>
            <a:bevelT prst="angle"/>
            <a:bevelB prst="angle"/>
          </a:sp3d>
        </p:spPr>
      </p:pic>
      <p:sp>
        <p:nvSpPr>
          <p:cNvPr id="4" name="Rectangle 3">
            <a:extLst>
              <a:ext uri="{FF2B5EF4-FFF2-40B4-BE49-F238E27FC236}">
                <a16:creationId xmlns:a16="http://schemas.microsoft.com/office/drawing/2014/main" id="{56C770B3-1DB7-7C4B-D703-0A27F30B116F}"/>
              </a:ext>
            </a:extLst>
          </p:cNvPr>
          <p:cNvSpPr txBox="1">
            <a:spLocks noChangeArrowheads="1"/>
          </p:cNvSpPr>
          <p:nvPr/>
        </p:nvSpPr>
        <p:spPr bwMode="auto">
          <a:xfrm>
            <a:off x="190519" y="4872177"/>
            <a:ext cx="11895970" cy="584775"/>
          </a:xfrm>
          <a:prstGeom prst="rect">
            <a:avLst/>
          </a:prstGeom>
          <a:solidFill>
            <a:srgbClr val="0066CC"/>
          </a:solidFill>
          <a:ln>
            <a:noFill/>
          </a:ln>
          <a:effectLst/>
          <a:scene3d>
            <a:camera prst="orthographicFront"/>
            <a:lightRig rig="threePt" dir="t"/>
          </a:scene3d>
          <a:sp3d contourW="12700">
            <a:bevelT/>
            <a:contourClr>
              <a:schemeClr val="accent4">
                <a:lumMod val="75000"/>
              </a:schemeClr>
            </a:contourClr>
          </a:sp3d>
        </p:spPr>
        <p:txBody>
          <a:bodyPr vert="horz" wrap="square" lIns="91440" tIns="45720" rIns="91440" bIns="45720" numCol="1" anchor="ctr" anchorCtr="0" compatLnSpc="1">
            <a:prstTxWarp prst="textNoShape">
              <a:avLst/>
            </a:prstTxWarp>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0" fontAlgn="base" hangingPunct="0">
              <a:lnSpc>
                <a:spcPct val="100000"/>
              </a:lnSpc>
              <a:spcBef>
                <a:spcPct val="0"/>
              </a:spcBef>
              <a:spcAft>
                <a:spcPct val="0"/>
              </a:spcAft>
              <a:buFontTx/>
              <a:buNone/>
            </a:pPr>
            <a:r>
              <a:rPr lang="pt-PT" altLang="pt-PT" sz="3200" b="1" dirty="0">
                <a:solidFill>
                  <a:schemeClr val="bg1"/>
                </a:solidFill>
                <a:highlight>
                  <a:srgbClr val="0000FF"/>
                </a:highlight>
                <a:latin typeface="ADLaM Display" panose="02010000000000000000" pitchFamily="2" charset="0"/>
                <a:ea typeface="ADLaM Display" panose="02010000000000000000" pitchFamily="2" charset="0"/>
                <a:cs typeface="ADLaM Display" panose="02010000000000000000" pitchFamily="2" charset="0"/>
              </a:rPr>
              <a:t>CENTRO EDUCATIVO PADRE ANTÓNIO DE OLIVEIRA (CEPAO)</a:t>
            </a:r>
          </a:p>
        </p:txBody>
      </p:sp>
      <p:pic>
        <p:nvPicPr>
          <p:cNvPr id="6" name="Picture 6">
            <a:extLst>
              <a:ext uri="{FF2B5EF4-FFF2-40B4-BE49-F238E27FC236}">
                <a16:creationId xmlns:a16="http://schemas.microsoft.com/office/drawing/2014/main" id="{1EEF6E31-6620-99FA-F5CE-0B4332FFB4A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82536" y="3275048"/>
            <a:ext cx="1584073" cy="384018"/>
          </a:xfrm>
          <a:prstGeom prst="rect">
            <a:avLst/>
          </a:prstGeom>
          <a:noFill/>
          <a:ln>
            <a:noFill/>
          </a:ln>
          <a:scene3d>
            <a:camera prst="orthographicFront"/>
            <a:lightRig rig="threePt" dir="t"/>
          </a:scene3d>
          <a:sp3d>
            <a:bevelT prst="slope"/>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1720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6000">
        <p159:morph option="byObject"/>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6" presetClass="emph" presetSubtype="0" fill="hold" nodeType="clickEffect">
                                  <p:stCondLst>
                                    <p:cond delay="0"/>
                                  </p:stCondLst>
                                  <p:childTnLst>
                                    <p:animScale>
                                      <p:cBhvr>
                                        <p:cTn id="18" dur="1500" fill="hold"/>
                                        <p:tgtEl>
                                          <p:spTgt spid="2"/>
                                        </p:tgtEl>
                                      </p:cBhvr>
                                      <p:by x="150000" y="150000"/>
                                    </p:animScale>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down)">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84C9DCA7-CA6E-0C58-2BEA-A22342F3EC23}"/>
              </a:ext>
            </a:extLst>
          </p:cNvPr>
          <p:cNvPicPr>
            <a:picLocks noChangeAspect="1"/>
          </p:cNvPicPr>
          <p:nvPr/>
        </p:nvPicPr>
        <p:blipFill>
          <a:blip r:embed="rId2"/>
          <a:stretch>
            <a:fillRect/>
          </a:stretch>
        </p:blipFill>
        <p:spPr>
          <a:xfrm>
            <a:off x="55856" y="3308465"/>
            <a:ext cx="12073652" cy="3549536"/>
          </a:xfrm>
          <a:prstGeom prst="rect">
            <a:avLst/>
          </a:prstGeom>
        </p:spPr>
      </p:pic>
      <p:sp>
        <p:nvSpPr>
          <p:cNvPr id="4" name="CaixaDeTexto 3">
            <a:extLst>
              <a:ext uri="{FF2B5EF4-FFF2-40B4-BE49-F238E27FC236}">
                <a16:creationId xmlns:a16="http://schemas.microsoft.com/office/drawing/2014/main" id="{86AF3A54-3B54-8EC3-759A-6C2A2E8A3E3E}"/>
              </a:ext>
            </a:extLst>
          </p:cNvPr>
          <p:cNvSpPr txBox="1"/>
          <p:nvPr/>
        </p:nvSpPr>
        <p:spPr>
          <a:xfrm>
            <a:off x="3249729" y="947651"/>
            <a:ext cx="5685906" cy="1107996"/>
          </a:xfrm>
          <a:prstGeom prst="rect">
            <a:avLst/>
          </a:prstGeom>
          <a:noFill/>
          <a:effectLst>
            <a:glow rad="228600">
              <a:schemeClr val="accent4">
                <a:satMod val="175000"/>
                <a:alpha val="40000"/>
              </a:schemeClr>
            </a:glow>
          </a:effectLst>
        </p:spPr>
        <p:txBody>
          <a:bodyPr wrap="square" rtlCol="0">
            <a:spAutoFit/>
          </a:bodyPr>
          <a:lstStyle/>
          <a:p>
            <a:pPr algn="ctr"/>
            <a:r>
              <a:rPr lang="pt-PT" sz="6600" b="1" dirty="0">
                <a:ln w="12700">
                  <a:gradFill>
                    <a:gsLst>
                      <a:gs pos="0">
                        <a:schemeClr val="accent4">
                          <a:lumMod val="45000"/>
                          <a:lumOff val="5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chemeClr val="accent4">
                    <a:lumMod val="60000"/>
                    <a:lumOff val="40000"/>
                  </a:schemeClr>
                </a:solidFill>
                <a:effectLst>
                  <a:outerShdw blurRad="38100" dist="38100" dir="2700000" algn="tl">
                    <a:srgbClr val="000000">
                      <a:alpha val="43137"/>
                    </a:srgbClr>
                  </a:outerShdw>
                </a:effectLst>
                <a:latin typeface="Broadway" panose="04040905080B02020502" pitchFamily="82" charset="0"/>
              </a:rPr>
              <a:t>Ilumina-te</a:t>
            </a:r>
            <a:endParaRPr lang="pt-PT" dirty="0">
              <a:latin typeface="Broadway" panose="04040905080B02020502" pitchFamily="82" charset="0"/>
            </a:endParaRPr>
          </a:p>
        </p:txBody>
      </p:sp>
    </p:spTree>
    <p:extLst>
      <p:ext uri="{BB962C8B-B14F-4D97-AF65-F5344CB8AC3E}">
        <p14:creationId xmlns:p14="http://schemas.microsoft.com/office/powerpoint/2010/main" val="630789863"/>
      </p:ext>
    </p:extLst>
  </p:cSld>
  <p:clrMapOvr>
    <a:masterClrMapping/>
  </p:clrMapOvr>
  <mc:AlternateContent xmlns:mc="http://schemas.openxmlformats.org/markup-compatibility/2006" xmlns:p14="http://schemas.microsoft.com/office/powerpoint/2010/main">
    <mc:Choice Requires="p14">
      <p:transition spd="slow" p14:dur="3750" advClick="0" advTm="0">
        <p:push dir="u"/>
      </p:transition>
    </mc:Choice>
    <mc:Fallback xmlns="">
      <p:transition spd="slow" advClick="0"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grpId="0" nodeType="withEffect">
                                  <p:stCondLst>
                                    <p:cond delay="0"/>
                                  </p:stCondLst>
                                  <p:childTnLst>
                                    <p:animScale>
                                      <p:cBhvr>
                                        <p:cTn id="6" dur="2000" fill="hold"/>
                                        <p:tgtEl>
                                          <p:spTgt spid="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m 6">
            <a:extLst>
              <a:ext uri="{FF2B5EF4-FFF2-40B4-BE49-F238E27FC236}">
                <a16:creationId xmlns:a16="http://schemas.microsoft.com/office/drawing/2014/main" id="{1F9A59FF-B02A-DDD3-6D5F-2B4D5FB43A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28360" cy="6858000"/>
          </a:xfrm>
          <a:prstGeom prst="rect">
            <a:avLst/>
          </a:prstGeom>
          <a:scene3d>
            <a:camera prst="orthographicFront"/>
            <a:lightRig rig="threePt" dir="t"/>
          </a:scene3d>
          <a:sp3d>
            <a:bevelT prst="relaxedInset"/>
            <a:bevelB prst="relaxedInset"/>
          </a:sp3d>
        </p:spPr>
      </p:pic>
      <p:sp>
        <p:nvSpPr>
          <p:cNvPr id="8" name="CaixaDeTexto 7">
            <a:extLst>
              <a:ext uri="{FF2B5EF4-FFF2-40B4-BE49-F238E27FC236}">
                <a16:creationId xmlns:a16="http://schemas.microsoft.com/office/drawing/2014/main" id="{D09679F7-2E11-9E26-C1D4-CF4E4806348F}"/>
              </a:ext>
            </a:extLst>
          </p:cNvPr>
          <p:cNvSpPr txBox="1"/>
          <p:nvPr/>
        </p:nvSpPr>
        <p:spPr>
          <a:xfrm>
            <a:off x="4712678" y="2250831"/>
            <a:ext cx="2016368" cy="1569660"/>
          </a:xfrm>
          <a:prstGeom prst="rect">
            <a:avLst/>
          </a:prstGeom>
          <a:noFill/>
          <a:ln>
            <a:solidFill>
              <a:schemeClr val="accent4">
                <a:lumMod val="60000"/>
                <a:lumOff val="40000"/>
              </a:schemeClr>
            </a:solidFill>
          </a:ln>
        </p:spPr>
        <p:txBody>
          <a:bodyPr wrap="square" rtlCol="0">
            <a:spAutoFit/>
          </a:bodyPr>
          <a:lstStyle/>
          <a:p>
            <a:pPr algn="ctr"/>
            <a:r>
              <a:rPr lang="pt-PT" sz="9600" b="1" dirty="0">
                <a:solidFill>
                  <a:schemeClr val="accent4">
                    <a:lumMod val="75000"/>
                  </a:schemeClr>
                </a:solidFill>
              </a:rPr>
              <a:t>I</a:t>
            </a:r>
          </a:p>
        </p:txBody>
      </p:sp>
      <p:pic>
        <p:nvPicPr>
          <p:cNvPr id="10" name="Imagem 9">
            <a:extLst>
              <a:ext uri="{FF2B5EF4-FFF2-40B4-BE49-F238E27FC236}">
                <a16:creationId xmlns:a16="http://schemas.microsoft.com/office/drawing/2014/main" id="{2A8FA25C-01F5-BEB5-8BA5-2E4785B324AA}"/>
              </a:ext>
            </a:extLst>
          </p:cNvPr>
          <p:cNvPicPr>
            <a:picLocks noChangeAspect="1"/>
          </p:cNvPicPr>
          <p:nvPr/>
        </p:nvPicPr>
        <p:blipFill>
          <a:blip r:embed="rId3"/>
          <a:stretch>
            <a:fillRect/>
          </a:stretch>
        </p:blipFill>
        <p:spPr>
          <a:xfrm>
            <a:off x="5940743" y="1415155"/>
            <a:ext cx="2505075" cy="3495675"/>
          </a:xfrm>
          <a:prstGeom prst="rect">
            <a:avLst/>
          </a:prstGeom>
        </p:spPr>
      </p:pic>
    </p:spTree>
    <p:extLst>
      <p:ext uri="{BB962C8B-B14F-4D97-AF65-F5344CB8AC3E}">
        <p14:creationId xmlns:p14="http://schemas.microsoft.com/office/powerpoint/2010/main" val="40336942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crush"/>
      </p:transition>
    </mc:Choice>
    <mc:Fallback xmlns="">
      <p:transition spd="slow" advClick="0" advTm="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514101-7BC6-EB1A-BACA-AFC6FBD39A4E}"/>
            </a:ext>
          </a:extLst>
        </p:cNvPr>
        <p:cNvGrpSpPr/>
        <p:nvPr/>
      </p:nvGrpSpPr>
      <p:grpSpPr>
        <a:xfrm>
          <a:off x="0" y="0"/>
          <a:ext cx="0" cy="0"/>
          <a:chOff x="0" y="0"/>
          <a:chExt cx="0" cy="0"/>
        </a:xfrm>
      </p:grpSpPr>
      <p:pic>
        <p:nvPicPr>
          <p:cNvPr id="8194" name="Picture 2" descr="Fundo de textura grunge vintage jornal - Ilustração de Jornal royalty-free">
            <a:extLst>
              <a:ext uri="{FF2B5EF4-FFF2-40B4-BE49-F238E27FC236}">
                <a16:creationId xmlns:a16="http://schemas.microsoft.com/office/drawing/2014/main" id="{4E35016A-BE7A-D7B8-4469-F9B48CD28E5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40172" b="4509"/>
          <a:stretch/>
        </p:blipFill>
        <p:spPr bwMode="auto">
          <a:xfrm>
            <a:off x="1"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CaixaDeTexto 2">
            <a:extLst>
              <a:ext uri="{FF2B5EF4-FFF2-40B4-BE49-F238E27FC236}">
                <a16:creationId xmlns:a16="http://schemas.microsoft.com/office/drawing/2014/main" id="{18491207-160A-08CB-FDA1-4ECA10D9761E}"/>
              </a:ext>
            </a:extLst>
          </p:cNvPr>
          <p:cNvSpPr txBox="1"/>
          <p:nvPr/>
        </p:nvSpPr>
        <p:spPr>
          <a:xfrm>
            <a:off x="2981325" y="514261"/>
            <a:ext cx="6229350" cy="1200329"/>
          </a:xfrm>
          <a:prstGeom prst="rect">
            <a:avLst/>
          </a:prstGeom>
          <a:noFill/>
        </p:spPr>
        <p:txBody>
          <a:bodyPr wrap="square">
            <a:spAutoFit/>
          </a:bodyPr>
          <a:lstStyle/>
          <a:p>
            <a:pPr algn="ctr"/>
            <a:r>
              <a:rPr lang="pt-PT" sz="1800" b="1" dirty="0"/>
              <a:t>Da escola é um prazer</a:t>
            </a:r>
          </a:p>
          <a:p>
            <a:pPr algn="ctr"/>
            <a:r>
              <a:rPr lang="pt-PT" sz="1800" b="1" dirty="0"/>
              <a:t>Mas pouco tenho a dizer</a:t>
            </a:r>
          </a:p>
          <a:p>
            <a:pPr algn="ctr"/>
            <a:r>
              <a:rPr lang="pt-PT" sz="1800" b="1" dirty="0"/>
              <a:t>Um resumo é o que vou dar</a:t>
            </a:r>
          </a:p>
          <a:p>
            <a:pPr algn="ctr"/>
            <a:r>
              <a:rPr lang="pt-PT" sz="1800" b="1" dirty="0"/>
              <a:t>Palavras a condizer…</a:t>
            </a:r>
          </a:p>
        </p:txBody>
      </p:sp>
      <p:sp>
        <p:nvSpPr>
          <p:cNvPr id="7" name="CaixaDeTexto 6">
            <a:extLst>
              <a:ext uri="{FF2B5EF4-FFF2-40B4-BE49-F238E27FC236}">
                <a16:creationId xmlns:a16="http://schemas.microsoft.com/office/drawing/2014/main" id="{78435A72-C45A-36ED-9B92-E064A6B9CDC2}"/>
              </a:ext>
            </a:extLst>
          </p:cNvPr>
          <p:cNvSpPr txBox="1"/>
          <p:nvPr/>
        </p:nvSpPr>
        <p:spPr>
          <a:xfrm>
            <a:off x="2352676" y="4237763"/>
            <a:ext cx="9315449" cy="2616101"/>
          </a:xfrm>
          <a:prstGeom prst="rect">
            <a:avLst/>
          </a:prstGeom>
          <a:noFill/>
        </p:spPr>
        <p:txBody>
          <a:bodyPr wrap="square">
            <a:spAutoFit/>
          </a:bodyPr>
          <a:lstStyle/>
          <a:p>
            <a:r>
              <a:rPr lang="pt-PT" dirty="0"/>
              <a:t> </a:t>
            </a:r>
          </a:p>
          <a:p>
            <a:pPr algn="ctr"/>
            <a:r>
              <a:rPr lang="pt-PT" b="1" dirty="0"/>
              <a:t>No CEPAO</a:t>
            </a:r>
          </a:p>
          <a:p>
            <a:pPr algn="just"/>
            <a:r>
              <a:rPr lang="pt-PT" dirty="0"/>
              <a:t> </a:t>
            </a:r>
          </a:p>
          <a:p>
            <a:pPr algn="just"/>
            <a:r>
              <a:rPr lang="pt-PT" dirty="0"/>
              <a:t>A escola cá dentro (C. Educativo) é bem melhor, porque não temos como fugir às aulas e também se não quiseres ir às aulas, das duas uma: ou vais ou ficas o dia todo no quarto. No CEPAO a forma como os professores nos ensinam é bem melhor, na minha opinião, porque as turmas são mais pequenas, temos uma atenção mais personalizada e é bem mais fácil esclarecer dúvidas. E enquanto estou sem liberdade, aproveito para fazer a escola.</a:t>
            </a:r>
          </a:p>
          <a:p>
            <a:pPr algn="just"/>
            <a:r>
              <a:rPr lang="pt-PT" sz="2000" b="1" dirty="0"/>
              <a:t>Vamos comemorar o Dia Internacional da Educação nas Prisões?</a:t>
            </a:r>
          </a:p>
        </p:txBody>
      </p:sp>
      <p:sp>
        <p:nvSpPr>
          <p:cNvPr id="9" name="CaixaDeTexto 8">
            <a:extLst>
              <a:ext uri="{FF2B5EF4-FFF2-40B4-BE49-F238E27FC236}">
                <a16:creationId xmlns:a16="http://schemas.microsoft.com/office/drawing/2014/main" id="{81CEC84B-3841-7575-BFA8-358B93FB0B7C}"/>
              </a:ext>
            </a:extLst>
          </p:cNvPr>
          <p:cNvSpPr txBox="1"/>
          <p:nvPr/>
        </p:nvSpPr>
        <p:spPr>
          <a:xfrm>
            <a:off x="361950" y="1604041"/>
            <a:ext cx="8848725" cy="2862322"/>
          </a:xfrm>
          <a:prstGeom prst="rect">
            <a:avLst/>
          </a:prstGeom>
          <a:noFill/>
        </p:spPr>
        <p:txBody>
          <a:bodyPr wrap="square">
            <a:spAutoFit/>
          </a:bodyPr>
          <a:lstStyle/>
          <a:p>
            <a:pPr algn="just"/>
            <a:r>
              <a:rPr lang="pt-PT" b="1" dirty="0"/>
              <a:t>O que acho da Escola?</a:t>
            </a:r>
          </a:p>
          <a:p>
            <a:pPr algn="just"/>
            <a:r>
              <a:rPr lang="pt-PT" dirty="0"/>
              <a:t> </a:t>
            </a:r>
          </a:p>
          <a:p>
            <a:pPr algn="just"/>
            <a:r>
              <a:rPr lang="pt-PT" dirty="0"/>
              <a:t>Desde criança que nunca gostei da escola e de matemática menos ainda, mas nunca pude fugir à realidade: a escola é a única forma de recebermos instrução e impede-nos de nos tornarmos “vagabundos” que por aí vagueiam. Aos 11/12 anos comecei na rua a fazer as “minhas cenas”: roubar, traficar, esse tipo de coisas. E nunca pensava ir à escola, fazer amigos e aprender. A escola em si era um bom ambiente, mas para mim isso não bastava, queria mais.</a:t>
            </a:r>
          </a:p>
          <a:p>
            <a:pPr algn="just"/>
            <a:r>
              <a:rPr lang="pt-PT" dirty="0"/>
              <a:t>Admito que a escola nem sempre era uma chatice, fazia amigos e tal... .</a:t>
            </a:r>
          </a:p>
          <a:p>
            <a:pPr algn="just"/>
            <a:r>
              <a:rPr lang="pt-PT" dirty="0"/>
              <a:t>Lá fora (rua) eu, na escola, era uma lástima, nem contar sabia.</a:t>
            </a:r>
          </a:p>
        </p:txBody>
      </p:sp>
    </p:spTree>
    <p:extLst>
      <p:ext uri="{BB962C8B-B14F-4D97-AF65-F5344CB8AC3E}">
        <p14:creationId xmlns:p14="http://schemas.microsoft.com/office/powerpoint/2010/main" val="15037080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000">
        <p159:morph option="byObject"/>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870">
                                          <p:stCondLst>
                                            <p:cond delay="0"/>
                                          </p:stCondLst>
                                        </p:cTn>
                                        <p:tgtEl>
                                          <p:spTgt spid="3"/>
                                        </p:tgtEl>
                                      </p:cBhvr>
                                    </p:animEffect>
                                    <p:anim calcmode="lin" valueType="num">
                                      <p:cBhvr>
                                        <p:cTn id="8" dur="2733"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996"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996" tmFilter="0, 0; 0.125,0.2665; 0.25,0.4; 0.375,0.465; 0.5,0.5;  0.625,0.535; 0.75,0.6; 0.875,0.7335; 1,1">
                                          <p:stCondLst>
                                            <p:cond delay="996"/>
                                          </p:stCondLst>
                                        </p:cTn>
                                        <p:tgtEl>
                                          <p:spTgt spid="3"/>
                                        </p:tgtEl>
                                        <p:attrNameLst>
                                          <p:attrName>ppt_y</p:attrName>
                                        </p:attrNameLst>
                                      </p:cBhvr>
                                      <p:tavLst>
                                        <p:tav tm="0" fmla="#ppt_y-sin(pi*$)/9">
                                          <p:val>
                                            <p:fltVal val="0"/>
                                          </p:val>
                                        </p:tav>
                                        <p:tav tm="100000">
                                          <p:val>
                                            <p:fltVal val="1"/>
                                          </p:val>
                                        </p:tav>
                                      </p:tavLst>
                                    </p:anim>
                                    <p:anim calcmode="lin" valueType="num">
                                      <p:cBhvr>
                                        <p:cTn id="11" dur="498" tmFilter="0, 0; 0.125,0.2665; 0.25,0.4; 0.375,0.465; 0.5,0.5;  0.625,0.535; 0.75,0.6; 0.875,0.7335; 1,1">
                                          <p:stCondLst>
                                            <p:cond delay="1986"/>
                                          </p:stCondLst>
                                        </p:cTn>
                                        <p:tgtEl>
                                          <p:spTgt spid="3"/>
                                        </p:tgtEl>
                                        <p:attrNameLst>
                                          <p:attrName>ppt_y</p:attrName>
                                        </p:attrNameLst>
                                      </p:cBhvr>
                                      <p:tavLst>
                                        <p:tav tm="0" fmla="#ppt_y-sin(pi*$)/27">
                                          <p:val>
                                            <p:fltVal val="0"/>
                                          </p:val>
                                        </p:tav>
                                        <p:tav tm="100000">
                                          <p:val>
                                            <p:fltVal val="1"/>
                                          </p:val>
                                        </p:tav>
                                      </p:tavLst>
                                    </p:anim>
                                    <p:anim calcmode="lin" valueType="num">
                                      <p:cBhvr>
                                        <p:cTn id="12" dur="246" tmFilter="0, 0; 0.125,0.2665; 0.25,0.4; 0.375,0.465; 0.5,0.5;  0.625,0.535; 0.75,0.6; 0.875,0.7335; 1,1">
                                          <p:stCondLst>
                                            <p:cond delay="2484"/>
                                          </p:stCondLst>
                                        </p:cTn>
                                        <p:tgtEl>
                                          <p:spTgt spid="3"/>
                                        </p:tgtEl>
                                        <p:attrNameLst>
                                          <p:attrName>ppt_y</p:attrName>
                                        </p:attrNameLst>
                                      </p:cBhvr>
                                      <p:tavLst>
                                        <p:tav tm="0" fmla="#ppt_y-sin(pi*$)/81">
                                          <p:val>
                                            <p:fltVal val="0"/>
                                          </p:val>
                                        </p:tav>
                                        <p:tav tm="100000">
                                          <p:val>
                                            <p:fltVal val="1"/>
                                          </p:val>
                                        </p:tav>
                                      </p:tavLst>
                                    </p:anim>
                                    <p:animScale>
                                      <p:cBhvr>
                                        <p:cTn id="13" dur="39">
                                          <p:stCondLst>
                                            <p:cond delay="975"/>
                                          </p:stCondLst>
                                        </p:cTn>
                                        <p:tgtEl>
                                          <p:spTgt spid="3"/>
                                        </p:tgtEl>
                                      </p:cBhvr>
                                      <p:to x="100000" y="60000"/>
                                    </p:animScale>
                                    <p:animScale>
                                      <p:cBhvr>
                                        <p:cTn id="14" dur="249" decel="50000">
                                          <p:stCondLst>
                                            <p:cond delay="1014"/>
                                          </p:stCondLst>
                                        </p:cTn>
                                        <p:tgtEl>
                                          <p:spTgt spid="3"/>
                                        </p:tgtEl>
                                      </p:cBhvr>
                                      <p:to x="100000" y="100000"/>
                                    </p:animScale>
                                    <p:animScale>
                                      <p:cBhvr>
                                        <p:cTn id="15" dur="39">
                                          <p:stCondLst>
                                            <p:cond delay="1968"/>
                                          </p:stCondLst>
                                        </p:cTn>
                                        <p:tgtEl>
                                          <p:spTgt spid="3"/>
                                        </p:tgtEl>
                                      </p:cBhvr>
                                      <p:to x="100000" y="80000"/>
                                    </p:animScale>
                                    <p:animScale>
                                      <p:cBhvr>
                                        <p:cTn id="16" dur="249" decel="50000">
                                          <p:stCondLst>
                                            <p:cond delay="2007"/>
                                          </p:stCondLst>
                                        </p:cTn>
                                        <p:tgtEl>
                                          <p:spTgt spid="3"/>
                                        </p:tgtEl>
                                      </p:cBhvr>
                                      <p:to x="100000" y="100000"/>
                                    </p:animScale>
                                    <p:animScale>
                                      <p:cBhvr>
                                        <p:cTn id="17" dur="39">
                                          <p:stCondLst>
                                            <p:cond delay="2463"/>
                                          </p:stCondLst>
                                        </p:cTn>
                                        <p:tgtEl>
                                          <p:spTgt spid="3"/>
                                        </p:tgtEl>
                                      </p:cBhvr>
                                      <p:to x="100000" y="90000"/>
                                    </p:animScale>
                                    <p:animScale>
                                      <p:cBhvr>
                                        <p:cTn id="18" dur="249" decel="50000">
                                          <p:stCondLst>
                                            <p:cond delay="2502"/>
                                          </p:stCondLst>
                                        </p:cTn>
                                        <p:tgtEl>
                                          <p:spTgt spid="3"/>
                                        </p:tgtEl>
                                      </p:cBhvr>
                                      <p:to x="100000" y="100000"/>
                                    </p:animScale>
                                    <p:animScale>
                                      <p:cBhvr>
                                        <p:cTn id="19" dur="39">
                                          <p:stCondLst>
                                            <p:cond delay="2712"/>
                                          </p:stCondLst>
                                        </p:cTn>
                                        <p:tgtEl>
                                          <p:spTgt spid="3"/>
                                        </p:tgtEl>
                                      </p:cBhvr>
                                      <p:to x="100000" y="95000"/>
                                    </p:animScale>
                                    <p:animScale>
                                      <p:cBhvr>
                                        <p:cTn id="20" dur="249" decel="50000">
                                          <p:stCondLst>
                                            <p:cond delay="2751"/>
                                          </p:stCondLst>
                                        </p:cTn>
                                        <p:tgtEl>
                                          <p:spTgt spid="3"/>
                                        </p:tgtEl>
                                      </p:cBhvr>
                                      <p:to x="100000" y="100000"/>
                                    </p:animScale>
                                  </p:childTnLst>
                                </p:cTn>
                              </p:par>
                            </p:childTnLst>
                          </p:cTn>
                        </p:par>
                        <p:par>
                          <p:cTn id="21" fill="hold">
                            <p:stCondLst>
                              <p:cond delay="3000"/>
                            </p:stCondLst>
                            <p:childTnLst>
                              <p:par>
                                <p:cTn id="22" presetID="42" presetClass="entr" presetSubtype="0"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15750"/>
                                        <p:tgtEl>
                                          <p:spTgt spid="9"/>
                                        </p:tgtEl>
                                      </p:cBhvr>
                                    </p:animEffect>
                                    <p:anim calcmode="lin" valueType="num">
                                      <p:cBhvr>
                                        <p:cTn id="25" dur="15750" fill="hold"/>
                                        <p:tgtEl>
                                          <p:spTgt spid="9"/>
                                        </p:tgtEl>
                                        <p:attrNameLst>
                                          <p:attrName>ppt_x</p:attrName>
                                        </p:attrNameLst>
                                      </p:cBhvr>
                                      <p:tavLst>
                                        <p:tav tm="0">
                                          <p:val>
                                            <p:strVal val="#ppt_x"/>
                                          </p:val>
                                        </p:tav>
                                        <p:tav tm="100000">
                                          <p:val>
                                            <p:strVal val="#ppt_x"/>
                                          </p:val>
                                        </p:tav>
                                      </p:tavLst>
                                    </p:anim>
                                    <p:anim calcmode="lin" valueType="num">
                                      <p:cBhvr>
                                        <p:cTn id="26" dur="15750" fill="hold"/>
                                        <p:tgtEl>
                                          <p:spTgt spid="9"/>
                                        </p:tgtEl>
                                        <p:attrNameLst>
                                          <p:attrName>ppt_y</p:attrName>
                                        </p:attrNameLst>
                                      </p:cBhvr>
                                      <p:tavLst>
                                        <p:tav tm="0">
                                          <p:val>
                                            <p:strVal val="#ppt_y+.1"/>
                                          </p:val>
                                        </p:tav>
                                        <p:tav tm="100000">
                                          <p:val>
                                            <p:strVal val="#ppt_y"/>
                                          </p:val>
                                        </p:tav>
                                      </p:tavLst>
                                    </p:anim>
                                  </p:childTnLst>
                                </p:cTn>
                              </p:par>
                            </p:childTnLst>
                          </p:cTn>
                        </p:par>
                        <p:par>
                          <p:cTn id="27" fill="hold">
                            <p:stCondLst>
                              <p:cond delay="18750"/>
                            </p:stCondLst>
                            <p:childTnLst>
                              <p:par>
                                <p:cTn id="28" presetID="42" presetClass="entr" presetSubtype="0" fill="hold" grpId="0" nodeType="afterEffect">
                                  <p:stCondLst>
                                    <p:cond delay="275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20250"/>
                                        <p:tgtEl>
                                          <p:spTgt spid="7"/>
                                        </p:tgtEl>
                                      </p:cBhvr>
                                    </p:animEffect>
                                    <p:anim calcmode="lin" valueType="num">
                                      <p:cBhvr>
                                        <p:cTn id="31" dur="20250" fill="hold"/>
                                        <p:tgtEl>
                                          <p:spTgt spid="7"/>
                                        </p:tgtEl>
                                        <p:attrNameLst>
                                          <p:attrName>ppt_x</p:attrName>
                                        </p:attrNameLst>
                                      </p:cBhvr>
                                      <p:tavLst>
                                        <p:tav tm="0">
                                          <p:val>
                                            <p:strVal val="#ppt_x"/>
                                          </p:val>
                                        </p:tav>
                                        <p:tav tm="100000">
                                          <p:val>
                                            <p:strVal val="#ppt_x"/>
                                          </p:val>
                                        </p:tav>
                                      </p:tavLst>
                                    </p:anim>
                                    <p:anim calcmode="lin" valueType="num">
                                      <p:cBhvr>
                                        <p:cTn id="32" dur="2025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37EFE3-94A1-A9BF-0F64-078A17DEDD2B}"/>
            </a:ext>
          </a:extLst>
        </p:cNvPr>
        <p:cNvGrpSpPr/>
        <p:nvPr/>
      </p:nvGrpSpPr>
      <p:grpSpPr>
        <a:xfrm>
          <a:off x="0" y="0"/>
          <a:ext cx="0" cy="0"/>
          <a:chOff x="0" y="0"/>
          <a:chExt cx="0" cy="0"/>
        </a:xfrm>
      </p:grpSpPr>
      <p:pic>
        <p:nvPicPr>
          <p:cNvPr id="7" name="Imagem 6">
            <a:extLst>
              <a:ext uri="{FF2B5EF4-FFF2-40B4-BE49-F238E27FC236}">
                <a16:creationId xmlns:a16="http://schemas.microsoft.com/office/drawing/2014/main" id="{31D52517-3633-6D65-B3B2-89820F84E6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28360" cy="6858000"/>
          </a:xfrm>
          <a:prstGeom prst="rect">
            <a:avLst/>
          </a:prstGeom>
          <a:scene3d>
            <a:camera prst="orthographicFront"/>
            <a:lightRig rig="threePt" dir="t"/>
          </a:scene3d>
          <a:sp3d>
            <a:bevelT prst="relaxedInset"/>
          </a:sp3d>
        </p:spPr>
      </p:pic>
      <p:sp>
        <p:nvSpPr>
          <p:cNvPr id="8" name="CaixaDeTexto 7">
            <a:extLst>
              <a:ext uri="{FF2B5EF4-FFF2-40B4-BE49-F238E27FC236}">
                <a16:creationId xmlns:a16="http://schemas.microsoft.com/office/drawing/2014/main" id="{57E0D533-BB68-074B-DDCF-AE10C1A341A8}"/>
              </a:ext>
            </a:extLst>
          </p:cNvPr>
          <p:cNvSpPr txBox="1"/>
          <p:nvPr/>
        </p:nvSpPr>
        <p:spPr>
          <a:xfrm>
            <a:off x="4712678" y="2250831"/>
            <a:ext cx="2016368" cy="1569660"/>
          </a:xfrm>
          <a:prstGeom prst="rect">
            <a:avLst/>
          </a:prstGeom>
          <a:noFill/>
          <a:ln>
            <a:solidFill>
              <a:schemeClr val="accent4">
                <a:lumMod val="60000"/>
                <a:lumOff val="40000"/>
              </a:schemeClr>
            </a:solidFill>
          </a:ln>
        </p:spPr>
        <p:txBody>
          <a:bodyPr wrap="square" rtlCol="0">
            <a:spAutoFit/>
          </a:bodyPr>
          <a:lstStyle/>
          <a:p>
            <a:pPr algn="ctr"/>
            <a:r>
              <a:rPr lang="pt-PT" sz="9600" b="1" dirty="0">
                <a:solidFill>
                  <a:schemeClr val="accent4">
                    <a:lumMod val="75000"/>
                  </a:schemeClr>
                </a:solidFill>
              </a:rPr>
              <a:t>II</a:t>
            </a:r>
          </a:p>
        </p:txBody>
      </p:sp>
      <p:pic>
        <p:nvPicPr>
          <p:cNvPr id="3" name="Imagem 2">
            <a:extLst>
              <a:ext uri="{FF2B5EF4-FFF2-40B4-BE49-F238E27FC236}">
                <a16:creationId xmlns:a16="http://schemas.microsoft.com/office/drawing/2014/main" id="{0382ABC1-FBB1-8649-AD62-6AA1FB3DEA6F}"/>
              </a:ext>
            </a:extLst>
          </p:cNvPr>
          <p:cNvPicPr>
            <a:picLocks noChangeAspect="1"/>
          </p:cNvPicPr>
          <p:nvPr/>
        </p:nvPicPr>
        <p:blipFill>
          <a:blip r:embed="rId3"/>
          <a:stretch>
            <a:fillRect/>
          </a:stretch>
        </p:blipFill>
        <p:spPr>
          <a:xfrm>
            <a:off x="6114180" y="1287823"/>
            <a:ext cx="2505075" cy="3495675"/>
          </a:xfrm>
          <a:prstGeom prst="rect">
            <a:avLst/>
          </a:prstGeom>
        </p:spPr>
      </p:pic>
    </p:spTree>
    <p:extLst>
      <p:ext uri="{BB962C8B-B14F-4D97-AF65-F5344CB8AC3E}">
        <p14:creationId xmlns:p14="http://schemas.microsoft.com/office/powerpoint/2010/main" val="6333718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crush"/>
      </p:transition>
    </mc:Choice>
    <mc:Fallback xmlns="">
      <p:transition spd="slow" advClick="0" advTm="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C00F6DFD-0AD5-C429-C867-4D002D723CDB}"/>
              </a:ext>
            </a:extLst>
          </p:cNvPr>
          <p:cNvPicPr>
            <a:picLocks noChangeAspect="1"/>
          </p:cNvPicPr>
          <p:nvPr/>
        </p:nvPicPr>
        <p:blipFill>
          <a:blip r:embed="rId2"/>
          <a:stretch>
            <a:fillRect/>
          </a:stretch>
        </p:blipFill>
        <p:spPr>
          <a:xfrm>
            <a:off x="-505326" y="-385010"/>
            <a:ext cx="12697326" cy="7676148"/>
          </a:xfrm>
          <a:prstGeom prst="rect">
            <a:avLst/>
          </a:prstGeom>
        </p:spPr>
      </p:pic>
      <p:sp>
        <p:nvSpPr>
          <p:cNvPr id="5" name="CaixaDeTexto 4">
            <a:extLst>
              <a:ext uri="{FF2B5EF4-FFF2-40B4-BE49-F238E27FC236}">
                <a16:creationId xmlns:a16="http://schemas.microsoft.com/office/drawing/2014/main" id="{45F747EB-B9FF-0D6D-2655-86D7FCBBF0F3}"/>
              </a:ext>
            </a:extLst>
          </p:cNvPr>
          <p:cNvSpPr txBox="1"/>
          <p:nvPr/>
        </p:nvSpPr>
        <p:spPr>
          <a:xfrm>
            <a:off x="914400" y="790796"/>
            <a:ext cx="11069053" cy="5324535"/>
          </a:xfrm>
          <a:prstGeom prst="rect">
            <a:avLst/>
          </a:prstGeom>
          <a:noFill/>
        </p:spPr>
        <p:txBody>
          <a:bodyPr wrap="square">
            <a:spAutoFit/>
          </a:bodyPr>
          <a:lstStyle/>
          <a:p>
            <a:pPr algn="just"/>
            <a:r>
              <a:rPr lang="pt-PT" sz="2000" b="1" dirty="0"/>
              <a:t>A escola dentro e fora das prisões é importante, embora eu não gostasse de a frequentar, porque achava que perdia tempo em estar nas aulas e que tinha mais a fazer na rua. Mas, hoje em dia, acho a escola muito importante, não só por estar privado da minha liberdade, mas também, porque, quando chegar o dia de sair, sairei com algumas competências.</a:t>
            </a:r>
          </a:p>
          <a:p>
            <a:pPr algn="just"/>
            <a:endParaRPr lang="pt-PT" sz="2000" b="1" dirty="0"/>
          </a:p>
          <a:p>
            <a:pPr algn="just"/>
            <a:r>
              <a:rPr lang="pt-PT" sz="2000" b="1" dirty="0"/>
              <a:t>A escola no Centro Educativo e a de lá de fora são totalmente diferentes. A única coisa que é igual são as matérias. No ensino há mais alunos e aqueles que têm mais dificuldades não têm a atenção que precisam por parte dos professores. </a:t>
            </a:r>
          </a:p>
          <a:p>
            <a:pPr algn="just"/>
            <a:endParaRPr lang="pt-PT" sz="2000" b="1" dirty="0"/>
          </a:p>
          <a:p>
            <a:pPr algn="just"/>
            <a:r>
              <a:rPr lang="pt-PT" sz="2000" b="1" dirty="0"/>
              <a:t>Os recreios proporcionam mais convívio, porque há mais jovens e isso é melhor. Por outro lado, numa escola prisional é utilizado o ensino para adultos que querem voltar a estudar e isso facilita as aprendizagens, porque os cursos EFA são compostos por poucas disciplinas e acabamos os ciclos de ensino em menos tempo. </a:t>
            </a:r>
          </a:p>
          <a:p>
            <a:pPr algn="just"/>
            <a:endParaRPr lang="pt-PT" sz="2000" b="1" dirty="0"/>
          </a:p>
          <a:p>
            <a:pPr algn="just"/>
            <a:r>
              <a:rPr lang="pt-PT" sz="2000" b="1" dirty="0"/>
              <a:t>Eu acho que deveria haver o Dia Internacional da Educação nas Prisões para lembrar que, embora tenhamos feito “asneiras”, não deixamos de ter direito à educação que passamos a valorizar, pois é fundamental para o nosso futuro.</a:t>
            </a:r>
          </a:p>
        </p:txBody>
      </p:sp>
    </p:spTree>
    <p:extLst>
      <p:ext uri="{BB962C8B-B14F-4D97-AF65-F5344CB8AC3E}">
        <p14:creationId xmlns:p14="http://schemas.microsoft.com/office/powerpoint/2010/main" val="24289876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35000">
        <p15:prstTrans prst="fracture"/>
      </p:transition>
    </mc:Choice>
    <mc:Fallback xmlns="">
      <p:transition spd="slow" advClick="0" advTm="3500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1D3A7D-EDC5-5D74-F70D-744D55CF4483}"/>
            </a:ext>
          </a:extLst>
        </p:cNvPr>
        <p:cNvGrpSpPr/>
        <p:nvPr/>
      </p:nvGrpSpPr>
      <p:grpSpPr>
        <a:xfrm>
          <a:off x="0" y="0"/>
          <a:ext cx="0" cy="0"/>
          <a:chOff x="0" y="0"/>
          <a:chExt cx="0" cy="0"/>
        </a:xfrm>
      </p:grpSpPr>
      <p:pic>
        <p:nvPicPr>
          <p:cNvPr id="7" name="Imagem 6">
            <a:extLst>
              <a:ext uri="{FF2B5EF4-FFF2-40B4-BE49-F238E27FC236}">
                <a16:creationId xmlns:a16="http://schemas.microsoft.com/office/drawing/2014/main" id="{6891D4DC-5B26-0A3D-EA8C-0E790FADB2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28360" cy="6858000"/>
          </a:xfrm>
          <a:prstGeom prst="rect">
            <a:avLst/>
          </a:prstGeom>
          <a:scene3d>
            <a:camera prst="orthographicFront"/>
            <a:lightRig rig="threePt" dir="t"/>
          </a:scene3d>
          <a:sp3d>
            <a:bevelT prst="relaxedInset"/>
          </a:sp3d>
        </p:spPr>
      </p:pic>
      <p:sp>
        <p:nvSpPr>
          <p:cNvPr id="8" name="CaixaDeTexto 7">
            <a:extLst>
              <a:ext uri="{FF2B5EF4-FFF2-40B4-BE49-F238E27FC236}">
                <a16:creationId xmlns:a16="http://schemas.microsoft.com/office/drawing/2014/main" id="{AF328C86-B273-C48B-9A81-0F666388FC9E}"/>
              </a:ext>
            </a:extLst>
          </p:cNvPr>
          <p:cNvSpPr txBox="1"/>
          <p:nvPr/>
        </p:nvSpPr>
        <p:spPr>
          <a:xfrm>
            <a:off x="4712678" y="2250831"/>
            <a:ext cx="2016368" cy="1569660"/>
          </a:xfrm>
          <a:prstGeom prst="rect">
            <a:avLst/>
          </a:prstGeom>
          <a:noFill/>
          <a:ln>
            <a:solidFill>
              <a:schemeClr val="accent4">
                <a:lumMod val="60000"/>
                <a:lumOff val="40000"/>
              </a:schemeClr>
            </a:solidFill>
          </a:ln>
        </p:spPr>
        <p:txBody>
          <a:bodyPr wrap="square" rtlCol="0">
            <a:spAutoFit/>
          </a:bodyPr>
          <a:lstStyle/>
          <a:p>
            <a:pPr algn="ctr"/>
            <a:r>
              <a:rPr lang="pt-PT" sz="9600" b="1" dirty="0">
                <a:solidFill>
                  <a:schemeClr val="accent4">
                    <a:lumMod val="75000"/>
                  </a:schemeClr>
                </a:solidFill>
              </a:rPr>
              <a:t>III</a:t>
            </a:r>
          </a:p>
        </p:txBody>
      </p:sp>
      <p:pic>
        <p:nvPicPr>
          <p:cNvPr id="3" name="Imagem 2">
            <a:extLst>
              <a:ext uri="{FF2B5EF4-FFF2-40B4-BE49-F238E27FC236}">
                <a16:creationId xmlns:a16="http://schemas.microsoft.com/office/drawing/2014/main" id="{5828C980-A2FC-2665-F4A0-4AF3B09937B5}"/>
              </a:ext>
            </a:extLst>
          </p:cNvPr>
          <p:cNvPicPr>
            <a:picLocks noChangeAspect="1"/>
          </p:cNvPicPr>
          <p:nvPr/>
        </p:nvPicPr>
        <p:blipFill>
          <a:blip r:embed="rId3"/>
          <a:stretch>
            <a:fillRect/>
          </a:stretch>
        </p:blipFill>
        <p:spPr>
          <a:xfrm>
            <a:off x="6389630" y="1287823"/>
            <a:ext cx="2505075" cy="3495675"/>
          </a:xfrm>
          <a:prstGeom prst="rect">
            <a:avLst/>
          </a:prstGeom>
        </p:spPr>
      </p:pic>
    </p:spTree>
    <p:extLst>
      <p:ext uri="{BB962C8B-B14F-4D97-AF65-F5344CB8AC3E}">
        <p14:creationId xmlns:p14="http://schemas.microsoft.com/office/powerpoint/2010/main" val="35168172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crush"/>
      </p:transition>
    </mc:Choice>
    <mc:Fallback xmlns="">
      <p:transition spd="slow" advClick="0" advTm="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839209FD-B770-DBF8-4574-4CBF87F41EBB}"/>
              </a:ext>
            </a:extLst>
          </p:cNvPr>
          <p:cNvPicPr>
            <a:picLocks noChangeAspect="1"/>
          </p:cNvPicPr>
          <p:nvPr/>
        </p:nvPicPr>
        <p:blipFill>
          <a:blip r:embed="rId2"/>
          <a:srcRect l="4387" r="39473" b="3860"/>
          <a:stretch/>
        </p:blipFill>
        <p:spPr>
          <a:xfrm>
            <a:off x="0" y="-352926"/>
            <a:ext cx="12192000" cy="7379368"/>
          </a:xfrm>
          <a:prstGeom prst="rect">
            <a:avLst/>
          </a:prstGeom>
          <a:scene3d>
            <a:camera prst="orthographicFront"/>
            <a:lightRig rig="threePt" dir="t"/>
          </a:scene3d>
          <a:sp3d>
            <a:bevelT prst="relaxedInset"/>
          </a:sp3d>
        </p:spPr>
      </p:pic>
      <p:sp>
        <p:nvSpPr>
          <p:cNvPr id="4" name="CaixaDeTexto 3">
            <a:extLst>
              <a:ext uri="{FF2B5EF4-FFF2-40B4-BE49-F238E27FC236}">
                <a16:creationId xmlns:a16="http://schemas.microsoft.com/office/drawing/2014/main" id="{1A09DF14-2B22-40DB-A822-BFCD9D283038}"/>
              </a:ext>
            </a:extLst>
          </p:cNvPr>
          <p:cNvSpPr txBox="1"/>
          <p:nvPr/>
        </p:nvSpPr>
        <p:spPr>
          <a:xfrm>
            <a:off x="1588168" y="1536174"/>
            <a:ext cx="9464842" cy="3785652"/>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PT" sz="2000" b="1" i="0" u="none" strike="noStrike" kern="1200" cap="none" spc="0" normalizeH="0" baseline="0" noProof="0" dirty="0">
                <a:ln>
                  <a:noFill/>
                </a:ln>
                <a:solidFill>
                  <a:prstClr val="white"/>
                </a:solidFill>
                <a:effectLst/>
                <a:uLnTx/>
                <a:uFillTx/>
                <a:latin typeface="Calibri" panose="020F0502020204030204"/>
                <a:ea typeface="+mn-ea"/>
                <a:cs typeface="+mn-cs"/>
              </a:rPr>
              <a:t>Tenho boas recordações da escola: das professoras do apoio, dos colegas, mas era mais difícil de aprender, porque as turmas tinham muitos alunos e eu tinha vergonha de perguntar (não sabia ler nem escrever). Aqui no centro a escola é melhor, porque temos mais atenção, dá para aprender muito mais coisas e gosto também, porque estou a conviver com pessoas na mesma situação que eu. Aqui aprendi a ler e a escrever e assim posso dar mais apoio ao meu filho. E com a escolaridade eu posso tirar o curso que sempre sonhei.</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pt-PT" sz="2000" b="1" i="0" u="none" strike="noStrike" kern="1200" cap="none" spc="0" normalizeH="0" baseline="0" noProof="0" dirty="0">
                <a:ln>
                  <a:noFill/>
                </a:ln>
                <a:solidFill>
                  <a:prstClr val="white"/>
                </a:solidFill>
                <a:effectLst/>
                <a:uLnTx/>
                <a:uFillTx/>
                <a:latin typeface="Calibri" panose="020F0502020204030204"/>
                <a:ea typeface="+mn-ea"/>
                <a:cs typeface="+mn-cs"/>
              </a:rPr>
              <a:t>Nesse sentido será importante lembrar o mundo que a educação nas prisões existe, é útil, os reclusos dão-lhe mérito, funciona bem e os formandos saem efetivamente com mais instrumentos para a sua reintegração na sociedade com sucesso. Daí a importância de existir e tornar oficial o Dia Internacional da Educação nas Prisões, porque é sempre bom relembrar as pessoas que podemos mudar o nosso futuro.</a:t>
            </a:r>
          </a:p>
        </p:txBody>
      </p:sp>
    </p:spTree>
    <p:extLst>
      <p:ext uri="{BB962C8B-B14F-4D97-AF65-F5344CB8AC3E}">
        <p14:creationId xmlns:p14="http://schemas.microsoft.com/office/powerpoint/2010/main" val="23483792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34000">
        <p15:prstTrans prst="prestige"/>
      </p:transition>
    </mc:Choice>
    <mc:Fallback xmlns="">
      <p:transition spd="slow" advClick="0" advTm="3400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95FC13-5110-42EE-B180-4F57A682D20E}"/>
            </a:ext>
          </a:extLst>
        </p:cNvPr>
        <p:cNvGrpSpPr/>
        <p:nvPr/>
      </p:nvGrpSpPr>
      <p:grpSpPr>
        <a:xfrm>
          <a:off x="0" y="0"/>
          <a:ext cx="0" cy="0"/>
          <a:chOff x="0" y="0"/>
          <a:chExt cx="0" cy="0"/>
        </a:xfrm>
      </p:grpSpPr>
      <p:pic>
        <p:nvPicPr>
          <p:cNvPr id="7" name="Imagem 6">
            <a:extLst>
              <a:ext uri="{FF2B5EF4-FFF2-40B4-BE49-F238E27FC236}">
                <a16:creationId xmlns:a16="http://schemas.microsoft.com/office/drawing/2014/main" id="{99F3CEA1-5AF3-0E60-1E92-AC74CD68C6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28360" cy="6858000"/>
          </a:xfrm>
          <a:prstGeom prst="rect">
            <a:avLst/>
          </a:prstGeom>
          <a:scene3d>
            <a:camera prst="orthographicFront"/>
            <a:lightRig rig="threePt" dir="t"/>
          </a:scene3d>
          <a:sp3d>
            <a:bevelT prst="relaxedInset"/>
            <a:bevelB prst="slope"/>
          </a:sp3d>
        </p:spPr>
      </p:pic>
      <p:sp>
        <p:nvSpPr>
          <p:cNvPr id="8" name="CaixaDeTexto 7">
            <a:extLst>
              <a:ext uri="{FF2B5EF4-FFF2-40B4-BE49-F238E27FC236}">
                <a16:creationId xmlns:a16="http://schemas.microsoft.com/office/drawing/2014/main" id="{7B6D0977-5C99-84C4-42A7-F728A3FE08BD}"/>
              </a:ext>
            </a:extLst>
          </p:cNvPr>
          <p:cNvSpPr txBox="1"/>
          <p:nvPr/>
        </p:nvSpPr>
        <p:spPr>
          <a:xfrm>
            <a:off x="4712678" y="2250831"/>
            <a:ext cx="2016368" cy="1569660"/>
          </a:xfrm>
          <a:prstGeom prst="rect">
            <a:avLst/>
          </a:prstGeom>
          <a:noFill/>
          <a:ln>
            <a:solidFill>
              <a:schemeClr val="accent4">
                <a:lumMod val="60000"/>
                <a:lumOff val="40000"/>
              </a:schemeClr>
            </a:solidFill>
          </a:ln>
        </p:spPr>
        <p:txBody>
          <a:bodyPr wrap="square" rtlCol="0">
            <a:spAutoFit/>
          </a:bodyPr>
          <a:lstStyle/>
          <a:p>
            <a:pPr algn="ctr"/>
            <a:r>
              <a:rPr lang="pt-PT" sz="9600" b="1" dirty="0">
                <a:solidFill>
                  <a:schemeClr val="accent4">
                    <a:lumMod val="75000"/>
                  </a:schemeClr>
                </a:solidFill>
              </a:rPr>
              <a:t>IV</a:t>
            </a:r>
          </a:p>
        </p:txBody>
      </p:sp>
      <p:pic>
        <p:nvPicPr>
          <p:cNvPr id="3" name="Imagem 2">
            <a:extLst>
              <a:ext uri="{FF2B5EF4-FFF2-40B4-BE49-F238E27FC236}">
                <a16:creationId xmlns:a16="http://schemas.microsoft.com/office/drawing/2014/main" id="{B7755FC6-0592-0736-8233-C4598D827284}"/>
              </a:ext>
            </a:extLst>
          </p:cNvPr>
          <p:cNvPicPr>
            <a:picLocks noChangeAspect="1"/>
          </p:cNvPicPr>
          <p:nvPr/>
        </p:nvPicPr>
        <p:blipFill>
          <a:blip r:embed="rId3"/>
          <a:stretch>
            <a:fillRect/>
          </a:stretch>
        </p:blipFill>
        <p:spPr>
          <a:xfrm>
            <a:off x="6406255" y="1287823"/>
            <a:ext cx="2505075" cy="3495675"/>
          </a:xfrm>
          <a:prstGeom prst="rect">
            <a:avLst/>
          </a:prstGeom>
        </p:spPr>
      </p:pic>
    </p:spTree>
    <p:extLst>
      <p:ext uri="{BB962C8B-B14F-4D97-AF65-F5344CB8AC3E}">
        <p14:creationId xmlns:p14="http://schemas.microsoft.com/office/powerpoint/2010/main" val="523804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crush"/>
      </p:transition>
    </mc:Choice>
    <mc:Fallback xmlns="">
      <p:transition spd="slow" advClick="0" advTm="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1A6D0613-E86F-DCBB-99C4-0945D110F115}"/>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b="27355"/>
          <a:stretch/>
        </p:blipFill>
        <p:spPr>
          <a:xfrm>
            <a:off x="0" y="-1"/>
            <a:ext cx="12192000" cy="7730837"/>
          </a:xfrm>
          <a:prstGeom prst="rect">
            <a:avLst/>
          </a:prstGeom>
          <a:gradFill>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gradFill>
          <a:scene3d>
            <a:camera prst="orthographicFront"/>
            <a:lightRig rig="threePt" dir="t"/>
          </a:scene3d>
          <a:sp3d>
            <a:bevelT w="152400" h="50800" prst="softRound"/>
          </a:sp3d>
        </p:spPr>
      </p:pic>
      <p:sp>
        <p:nvSpPr>
          <p:cNvPr id="5" name="CaixaDeTexto 4">
            <a:extLst>
              <a:ext uri="{FF2B5EF4-FFF2-40B4-BE49-F238E27FC236}">
                <a16:creationId xmlns:a16="http://schemas.microsoft.com/office/drawing/2014/main" id="{AC4CA757-AFE5-2103-F9B2-F8E608EFCF18}"/>
              </a:ext>
            </a:extLst>
          </p:cNvPr>
          <p:cNvSpPr txBox="1"/>
          <p:nvPr/>
        </p:nvSpPr>
        <p:spPr>
          <a:xfrm>
            <a:off x="429811" y="474345"/>
            <a:ext cx="10738339" cy="5909310"/>
          </a:xfrm>
          <a:prstGeom prst="rect">
            <a:avLst/>
          </a:prstGeom>
          <a:noFill/>
        </p:spPr>
        <p:txBody>
          <a:bodyPr wrap="square">
            <a:spAutoFit/>
          </a:bodyPr>
          <a:lstStyle/>
          <a:p>
            <a:pPr algn="just"/>
            <a:r>
              <a:rPr lang="pt-PT" b="1" dirty="0"/>
              <a:t>Aqui aprendi que a escola é importante. O ambiente é diferente. Estou mais à vontade com os colegas, os mais velhos entendem-me e os professores também. Aprendemos com os mais velhos a fazer as coisas certas (lá fora aprendi coisas erradas). Caí na realidade e percebi que a escola é importante para a vida: sem escolaridade não arranjo um trabalho que goste e também não posso ir para a universidade, ser futebolista...</a:t>
            </a:r>
          </a:p>
          <a:p>
            <a:pPr algn="just"/>
            <a:r>
              <a:rPr lang="pt-PT" b="1" dirty="0"/>
              <a:t>Não ia à escola porque tinha vergonha dos colegas com caras de miúdos. No 3°ano tive um problema com um professor e deixei de gostar da escola. Só gostava dos intervalos, das visitas de estudo, do duche e da semana do rugby. </a:t>
            </a:r>
          </a:p>
          <a:p>
            <a:pPr algn="just"/>
            <a:endParaRPr lang="pt-PT" b="1" dirty="0"/>
          </a:p>
          <a:p>
            <a:pPr algn="just"/>
            <a:r>
              <a:rPr lang="pt-PT" b="1" dirty="0"/>
              <a:t>Tendo em conta que lá fora não estava a pensar em nenhum curso, vim para o centro e integraram-me no Curso de Jardinagem para fazer o 5º e o 6º ano e foi bom, porque aprendi muitas coisas sobre jardinagem e isso pode ser uma saída profissional futura. Também no mês de maio, houve palestras que nos deram informações de outros cursos e eu fiquei interessado no curso de barbeiro.</a:t>
            </a:r>
          </a:p>
          <a:p>
            <a:pPr algn="just"/>
            <a:endParaRPr lang="pt-PT" b="1" dirty="0"/>
          </a:p>
          <a:p>
            <a:pPr algn="just"/>
            <a:r>
              <a:rPr lang="pt-PT" b="1" dirty="0"/>
              <a:t>A vida aqui no centro não é má, apesar de ser melhor viver em liberdade. Todos precisamos de uma segunda oportunidade e tenho de admitir que, com as aulas, aprendemos a reconhecer os nossos erros (também aprendemos com eles) e a tornarmo-nos mais compreensivos e empáticos. A liberdade, o respeito, a educação e o saber viver com os outros é essencial e isso aprendemos também aqui. Desde que entrei no centro a minha vida mudou. Aprendi a meter-me no lugar dos outros e descobri talentos em mim que não imaginava ter.</a:t>
            </a:r>
          </a:p>
          <a:p>
            <a:pPr algn="just"/>
            <a:endParaRPr lang="pt-PT" b="1" dirty="0"/>
          </a:p>
          <a:p>
            <a:pPr algn="just"/>
            <a:r>
              <a:rPr lang="pt-PT" sz="2000" b="1" dirty="0"/>
              <a:t>Instaurar o Dia Internacional da Educação nas Prisões é lembrar tudo isto.</a:t>
            </a:r>
          </a:p>
          <a:p>
            <a:pPr algn="just"/>
            <a:endParaRPr lang="pt-PT" b="1" dirty="0">
              <a:solidFill>
                <a:schemeClr val="bg1"/>
              </a:solidFill>
            </a:endParaRPr>
          </a:p>
        </p:txBody>
      </p:sp>
    </p:spTree>
    <p:extLst>
      <p:ext uri="{BB962C8B-B14F-4D97-AF65-F5344CB8AC3E}">
        <p14:creationId xmlns:p14="http://schemas.microsoft.com/office/powerpoint/2010/main" val="32082846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45000">
        <p15:prstTrans prst="fallOver"/>
      </p:transition>
    </mc:Choice>
    <mc:Fallback xmlns="">
      <p:transition spd="slow" advClick="0" advTm="4500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7A6BC-4F7B-4E33-8B5C-DA43F5303B58}"/>
            </a:ext>
          </a:extLst>
        </p:cNvPr>
        <p:cNvGrpSpPr/>
        <p:nvPr/>
      </p:nvGrpSpPr>
      <p:grpSpPr>
        <a:xfrm>
          <a:off x="0" y="0"/>
          <a:ext cx="0" cy="0"/>
          <a:chOff x="0" y="0"/>
          <a:chExt cx="0" cy="0"/>
        </a:xfrm>
      </p:grpSpPr>
      <p:pic>
        <p:nvPicPr>
          <p:cNvPr id="7" name="Imagem 6">
            <a:extLst>
              <a:ext uri="{FF2B5EF4-FFF2-40B4-BE49-F238E27FC236}">
                <a16:creationId xmlns:a16="http://schemas.microsoft.com/office/drawing/2014/main" id="{094F2AA7-456E-1A28-7F4E-E0B6A0DBBD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28360" cy="6858000"/>
          </a:xfrm>
          <a:prstGeom prst="rect">
            <a:avLst/>
          </a:prstGeom>
          <a:scene3d>
            <a:camera prst="orthographicFront"/>
            <a:lightRig rig="threePt" dir="t"/>
          </a:scene3d>
          <a:sp3d>
            <a:bevelT prst="relaxedInset"/>
          </a:sp3d>
        </p:spPr>
      </p:pic>
      <p:sp>
        <p:nvSpPr>
          <p:cNvPr id="8" name="CaixaDeTexto 7">
            <a:extLst>
              <a:ext uri="{FF2B5EF4-FFF2-40B4-BE49-F238E27FC236}">
                <a16:creationId xmlns:a16="http://schemas.microsoft.com/office/drawing/2014/main" id="{FA1F8384-A524-7F37-38BB-D62307DE9845}"/>
              </a:ext>
            </a:extLst>
          </p:cNvPr>
          <p:cNvSpPr txBox="1"/>
          <p:nvPr/>
        </p:nvSpPr>
        <p:spPr>
          <a:xfrm>
            <a:off x="4712678" y="2250831"/>
            <a:ext cx="2016368" cy="1569660"/>
          </a:xfrm>
          <a:prstGeom prst="rect">
            <a:avLst/>
          </a:prstGeom>
          <a:noFill/>
          <a:ln>
            <a:solidFill>
              <a:schemeClr val="accent4">
                <a:lumMod val="60000"/>
                <a:lumOff val="40000"/>
              </a:schemeClr>
            </a:solidFill>
          </a:ln>
        </p:spPr>
        <p:txBody>
          <a:bodyPr wrap="square" rtlCol="0">
            <a:spAutoFit/>
          </a:bodyPr>
          <a:lstStyle/>
          <a:p>
            <a:pPr algn="ctr"/>
            <a:r>
              <a:rPr lang="pt-PT" sz="9600" b="1" dirty="0">
                <a:solidFill>
                  <a:schemeClr val="accent4">
                    <a:lumMod val="75000"/>
                  </a:schemeClr>
                </a:solidFill>
              </a:rPr>
              <a:t>V</a:t>
            </a:r>
          </a:p>
        </p:txBody>
      </p:sp>
      <p:pic>
        <p:nvPicPr>
          <p:cNvPr id="5" name="Imagem 4">
            <a:extLst>
              <a:ext uri="{FF2B5EF4-FFF2-40B4-BE49-F238E27FC236}">
                <a16:creationId xmlns:a16="http://schemas.microsoft.com/office/drawing/2014/main" id="{49272BF8-85EF-FAA9-187A-55FDF17C4CFC}"/>
              </a:ext>
            </a:extLst>
          </p:cNvPr>
          <p:cNvPicPr>
            <a:picLocks noChangeAspect="1"/>
          </p:cNvPicPr>
          <p:nvPr/>
        </p:nvPicPr>
        <p:blipFill>
          <a:blip r:embed="rId3"/>
          <a:stretch>
            <a:fillRect/>
          </a:stretch>
        </p:blipFill>
        <p:spPr>
          <a:xfrm>
            <a:off x="6256626" y="1298777"/>
            <a:ext cx="2505075" cy="3495675"/>
          </a:xfrm>
          <a:prstGeom prst="rect">
            <a:avLst/>
          </a:prstGeom>
        </p:spPr>
      </p:pic>
    </p:spTree>
    <p:extLst>
      <p:ext uri="{BB962C8B-B14F-4D97-AF65-F5344CB8AC3E}">
        <p14:creationId xmlns:p14="http://schemas.microsoft.com/office/powerpoint/2010/main" val="30056014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crush"/>
      </p:transition>
    </mc:Choice>
    <mc:Fallback xmlns="">
      <p:transition spd="slow" advClick="0" advTm="0">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C131E685-E409-DD0E-193B-0FA0FE5A053B}"/>
              </a:ext>
            </a:extLst>
          </p:cNvPr>
          <p:cNvPicPr>
            <a:picLocks noChangeAspect="1"/>
          </p:cNvPicPr>
          <p:nvPr/>
        </p:nvPicPr>
        <p:blipFill>
          <a:blip r:embed="rId2"/>
          <a:stretch>
            <a:fillRect/>
          </a:stretch>
        </p:blipFill>
        <p:spPr>
          <a:xfrm>
            <a:off x="0" y="0"/>
            <a:ext cx="12192000" cy="6858000"/>
          </a:xfrm>
          <a:prstGeom prst="rect">
            <a:avLst/>
          </a:prstGeom>
          <a:scene3d>
            <a:camera prst="orthographicFront"/>
            <a:lightRig rig="threePt" dir="t"/>
          </a:scene3d>
          <a:sp3d>
            <a:bevelT prst="relaxedInset"/>
          </a:sp3d>
        </p:spPr>
      </p:pic>
      <p:sp>
        <p:nvSpPr>
          <p:cNvPr id="5" name="CaixaDeTexto 4">
            <a:extLst>
              <a:ext uri="{FF2B5EF4-FFF2-40B4-BE49-F238E27FC236}">
                <a16:creationId xmlns:a16="http://schemas.microsoft.com/office/drawing/2014/main" id="{BBE78C2B-5F6C-AA53-6BEC-4D8E59B851C6}"/>
              </a:ext>
            </a:extLst>
          </p:cNvPr>
          <p:cNvSpPr txBox="1"/>
          <p:nvPr/>
        </p:nvSpPr>
        <p:spPr>
          <a:xfrm>
            <a:off x="1158240" y="1417538"/>
            <a:ext cx="9875519" cy="3477875"/>
          </a:xfrm>
          <a:prstGeom prst="rect">
            <a:avLst/>
          </a:prstGeom>
          <a:noFill/>
        </p:spPr>
        <p:txBody>
          <a:bodyPr wrap="square">
            <a:spAutoFit/>
          </a:bodyPr>
          <a:lstStyle/>
          <a:p>
            <a:pPr algn="just"/>
            <a:r>
              <a:rPr lang="pt-PT" sz="2000" b="1" dirty="0">
                <a:solidFill>
                  <a:schemeClr val="accent1">
                    <a:lumMod val="50000"/>
                  </a:schemeClr>
                </a:solidFill>
              </a:rPr>
              <a:t>Eu ia à escola, mas a turma era complicada, muito agitada e movimentada. Chumbei no 6º ano, pois dificilmente me concentrava. Queria ter passado por outros cursos, mas só tinha o curso de pastelaria. Gostava de ter sugerido, como delegado de turma, que houvesse um curso de desenho. Óbvio!</a:t>
            </a:r>
          </a:p>
          <a:p>
            <a:pPr algn="just"/>
            <a:endParaRPr lang="pt-PT" sz="2000" b="1" dirty="0">
              <a:solidFill>
                <a:schemeClr val="accent1">
                  <a:lumMod val="50000"/>
                </a:schemeClr>
              </a:solidFill>
            </a:endParaRPr>
          </a:p>
          <a:p>
            <a:pPr algn="just"/>
            <a:r>
              <a:rPr lang="pt-PT" sz="2000" b="1" dirty="0">
                <a:solidFill>
                  <a:schemeClr val="accent1">
                    <a:lumMod val="50000"/>
                  </a:schemeClr>
                </a:solidFill>
              </a:rPr>
              <a:t>Acho que é importante existir educação nas prisões, porque se não estudássemos, quando fôssemos lá para fora, não sabíamos nada sobre o mundo exterior e sobre a profissão que um dia gostaríamos de ter. Sem estudos não somos ninguém.</a:t>
            </a:r>
          </a:p>
          <a:p>
            <a:pPr algn="just"/>
            <a:r>
              <a:rPr lang="pt-PT" sz="2000" b="1" dirty="0">
                <a:solidFill>
                  <a:schemeClr val="accent1">
                    <a:lumMod val="50000"/>
                  </a:schemeClr>
                </a:solidFill>
              </a:rPr>
              <a:t> </a:t>
            </a:r>
          </a:p>
          <a:p>
            <a:pPr algn="just"/>
            <a:r>
              <a:rPr lang="pt-PT" sz="2000" b="1" dirty="0">
                <a:solidFill>
                  <a:schemeClr val="accent1">
                    <a:lumMod val="50000"/>
                  </a:schemeClr>
                </a:solidFill>
              </a:rPr>
              <a:t>É necessário que haja um dia especial para a Educação nas prisões, porque os estudos são bastante importantes para todos. </a:t>
            </a:r>
          </a:p>
        </p:txBody>
      </p:sp>
    </p:spTree>
    <p:extLst>
      <p:ext uri="{BB962C8B-B14F-4D97-AF65-F5344CB8AC3E}">
        <p14:creationId xmlns:p14="http://schemas.microsoft.com/office/powerpoint/2010/main" val="2722642442"/>
      </p:ext>
    </p:extLst>
  </p:cSld>
  <p:clrMapOvr>
    <a:masterClrMapping/>
  </p:clrMapOvr>
  <mc:AlternateContent xmlns:mc="http://schemas.openxmlformats.org/markup-compatibility/2006" xmlns:p15="http://schemas.microsoft.com/office/powerpoint/2012/main">
    <mc:Choice Requires="p15">
      <p:transition spd="slow" advClick="0" advTm="28000">
        <p15:prstTrans prst="wind"/>
      </p:transition>
    </mc:Choice>
    <mc:Fallback xmlns="">
      <p:transition spd="slow" advClick="0" advTm="2800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6EB385-1653-370D-29EC-7AC342199408}"/>
            </a:ext>
          </a:extLst>
        </p:cNvPr>
        <p:cNvGrpSpPr/>
        <p:nvPr/>
      </p:nvGrpSpPr>
      <p:grpSpPr>
        <a:xfrm>
          <a:off x="0" y="0"/>
          <a:ext cx="0" cy="0"/>
          <a:chOff x="0" y="0"/>
          <a:chExt cx="0" cy="0"/>
        </a:xfrm>
      </p:grpSpPr>
      <p:pic>
        <p:nvPicPr>
          <p:cNvPr id="7" name="Imagem 6">
            <a:extLst>
              <a:ext uri="{FF2B5EF4-FFF2-40B4-BE49-F238E27FC236}">
                <a16:creationId xmlns:a16="http://schemas.microsoft.com/office/drawing/2014/main" id="{5F996CEA-928D-85D9-173F-F20EE939D1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360" y="0"/>
            <a:ext cx="12228360" cy="6858000"/>
          </a:xfrm>
          <a:prstGeom prst="rect">
            <a:avLst/>
          </a:prstGeom>
          <a:solidFill>
            <a:schemeClr val="bg1">
              <a:lumMod val="95000"/>
              <a:alpha val="54000"/>
            </a:schemeClr>
          </a:solidFill>
          <a:scene3d>
            <a:camera prst="orthographicFront"/>
            <a:lightRig rig="threePt" dir="t"/>
          </a:scene3d>
          <a:sp3d>
            <a:bevelT prst="relaxedInset"/>
          </a:sp3d>
        </p:spPr>
      </p:pic>
      <p:sp>
        <p:nvSpPr>
          <p:cNvPr id="8" name="CaixaDeTexto 7">
            <a:extLst>
              <a:ext uri="{FF2B5EF4-FFF2-40B4-BE49-F238E27FC236}">
                <a16:creationId xmlns:a16="http://schemas.microsoft.com/office/drawing/2014/main" id="{5617E3FB-D71B-888A-E72D-48739F97839B}"/>
              </a:ext>
            </a:extLst>
          </p:cNvPr>
          <p:cNvSpPr txBox="1"/>
          <p:nvPr/>
        </p:nvSpPr>
        <p:spPr>
          <a:xfrm>
            <a:off x="5087816" y="2383567"/>
            <a:ext cx="2016368" cy="1569660"/>
          </a:xfrm>
          <a:prstGeom prst="rect">
            <a:avLst/>
          </a:prstGeom>
          <a:noFill/>
          <a:ln>
            <a:solidFill>
              <a:schemeClr val="accent4">
                <a:lumMod val="60000"/>
                <a:lumOff val="40000"/>
              </a:schemeClr>
            </a:solidFill>
          </a:ln>
        </p:spPr>
        <p:txBody>
          <a:bodyPr wrap="square" rtlCol="0">
            <a:spAutoFit/>
          </a:bodyPr>
          <a:lstStyle/>
          <a:p>
            <a:pPr algn="ctr"/>
            <a:r>
              <a:rPr lang="pt-PT" sz="9600" b="1" dirty="0">
                <a:solidFill>
                  <a:schemeClr val="accent4">
                    <a:lumMod val="75000"/>
                  </a:schemeClr>
                </a:solidFill>
              </a:rPr>
              <a:t>VI</a:t>
            </a:r>
          </a:p>
        </p:txBody>
      </p:sp>
      <p:pic>
        <p:nvPicPr>
          <p:cNvPr id="3" name="Imagem 2">
            <a:extLst>
              <a:ext uri="{FF2B5EF4-FFF2-40B4-BE49-F238E27FC236}">
                <a16:creationId xmlns:a16="http://schemas.microsoft.com/office/drawing/2014/main" id="{4042A0D2-2753-3C1E-61AB-FC8EABE10F76}"/>
              </a:ext>
            </a:extLst>
          </p:cNvPr>
          <p:cNvPicPr>
            <a:picLocks noChangeAspect="1"/>
          </p:cNvPicPr>
          <p:nvPr/>
        </p:nvPicPr>
        <p:blipFill>
          <a:blip r:embed="rId3"/>
          <a:stretch>
            <a:fillRect/>
          </a:stretch>
        </p:blipFill>
        <p:spPr>
          <a:xfrm>
            <a:off x="6838517" y="1420559"/>
            <a:ext cx="2505075" cy="3495675"/>
          </a:xfrm>
          <a:prstGeom prst="rect">
            <a:avLst/>
          </a:prstGeom>
        </p:spPr>
      </p:pic>
    </p:spTree>
    <p:extLst>
      <p:ext uri="{BB962C8B-B14F-4D97-AF65-F5344CB8AC3E}">
        <p14:creationId xmlns:p14="http://schemas.microsoft.com/office/powerpoint/2010/main" val="6929294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1000">
        <p15:prstTrans prst="crush"/>
      </p:transition>
    </mc:Choice>
    <mc:Fallback xmlns="">
      <p:transition spd="slow" advClick="0" advTm="1000">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undo Papel Velho Fotos, Vetores de Fundo de Papel Velho e ...">
            <a:extLst>
              <a:ext uri="{FF2B5EF4-FFF2-40B4-BE49-F238E27FC236}">
                <a16:creationId xmlns:a16="http://schemas.microsoft.com/office/drawing/2014/main" id="{769060CF-CF9C-03CE-5507-704A2A5BF1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574" y="0"/>
            <a:ext cx="12254574" cy="6858000"/>
          </a:xfrm>
          <a:prstGeom prst="rect">
            <a:avLst/>
          </a:prstGeom>
          <a:noFill/>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3" name="CaixaDeTexto 2">
            <a:extLst>
              <a:ext uri="{FF2B5EF4-FFF2-40B4-BE49-F238E27FC236}">
                <a16:creationId xmlns:a16="http://schemas.microsoft.com/office/drawing/2014/main" id="{56866903-9293-05B8-D3F9-CF8BFA66B5DC}"/>
              </a:ext>
            </a:extLst>
          </p:cNvPr>
          <p:cNvSpPr txBox="1"/>
          <p:nvPr/>
        </p:nvSpPr>
        <p:spPr>
          <a:xfrm>
            <a:off x="903344" y="710322"/>
            <a:ext cx="10604091" cy="5724644"/>
          </a:xfrm>
          <a:prstGeom prst="rect">
            <a:avLst/>
          </a:prstGeom>
          <a:noFill/>
        </p:spPr>
        <p:txBody>
          <a:bodyPr wrap="square">
            <a:spAutoFit/>
          </a:bodyPr>
          <a:lstStyle/>
          <a:p>
            <a:pPr algn="just"/>
            <a:r>
              <a:rPr lang="pt-PT" b="1" dirty="0"/>
              <a:t>A minha escola antiga tinha pessoas fixes, mas de quem eu gostava mais era da professora de apoio, que se chamava Filipa. No 5</a:t>
            </a:r>
            <a:r>
              <a:rPr lang="pt-PT" b="1"/>
              <a:t>.º ano</a:t>
            </a:r>
            <a:r>
              <a:rPr lang="pt-PT" b="1" dirty="0"/>
              <a:t>, não vi mais essa professora. Ia às aulas e fazia tudo certo, mas, entretanto, cheguei à conclusão que não dava mais. Levantava-me, saía da aula e ia para casa. Nessa escola, disseram que eu devia mudar e fui para outra, onde os miúdos tinham autismo, défice de atenção, esquizofrenia. Estive lá perto de 3 meses, mas não conseguia estar sentado na cadeira. E os outros miúdos gritavam muito e falavam para as paredes. E eu deixei de ir à escola. Meteram-me uma baixa e eu andei a falar com psicólogas e pedopsiquiatras, mas abandonei isso, porque eles faziam-me perguntas que me incomodavam. No 5º ano, eu desabafava com a Dr.ª Natália, uma técnica lá da minha escola. Ela, por vezes, levava as informações para o hospital e eu comecei a tomar medicação. Aí, foi feito um relatório que dizia que eu tinha défice de atenção, 60% de incapacidade cognitiva e esquizofrenia leve. </a:t>
            </a:r>
          </a:p>
          <a:p>
            <a:pPr algn="just"/>
            <a:endParaRPr lang="pt-PT" b="1" dirty="0"/>
          </a:p>
          <a:p>
            <a:pPr algn="just"/>
            <a:r>
              <a:rPr lang="pt-PT" b="1" dirty="0"/>
              <a:t>Agora no centro estou a adaptar-me. Aqui há coisas boas e más. Acho que nunca têm tempo para me ouvirem quando preciso de desabafar. Não estou a gostar muito da formação em jardinagem. Preferia o curso de cozinha. Aqui, no centro, onde estou, finalmente, a aprender a ler e escrever (já sei quase ler) graças à professora Íris que me leva para o apoio e faz mutos trabalhos que me ensinam a juntar palavras e a ler. Estou a gostar do centro educativo, porque aqui a escola é diferente.</a:t>
            </a:r>
          </a:p>
          <a:p>
            <a:pPr algn="just"/>
            <a:endParaRPr lang="pt-PT" b="1" dirty="0">
              <a:solidFill>
                <a:schemeClr val="bg1"/>
              </a:solidFill>
            </a:endParaRPr>
          </a:p>
          <a:p>
            <a:pPr algn="just"/>
            <a:r>
              <a:rPr lang="pt-PT" sz="2000" b="1" dirty="0"/>
              <a:t>O Dia Internacional da Educação nas Prisões é importante, assim, a sociedade toma consciência de que a educação contribui para uma sociedade que dá segundas oportunidades às pessoas que não estiveram tão bem numa determinada altura mais difícil das suas vidas.</a:t>
            </a:r>
          </a:p>
        </p:txBody>
      </p:sp>
    </p:spTree>
    <p:extLst>
      <p:ext uri="{BB962C8B-B14F-4D97-AF65-F5344CB8AC3E}">
        <p14:creationId xmlns:p14="http://schemas.microsoft.com/office/powerpoint/2010/main" val="15644852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500" advClick="0" advTm="72000">
        <p15:prstTrans prst="origami"/>
      </p:transition>
    </mc:Choice>
    <mc:Fallback xmlns="">
      <p:transition spd="slow" advClick="0" advTm="72000">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9702C3-794C-3C9B-203F-8BDB605464EC}"/>
            </a:ext>
          </a:extLst>
        </p:cNvPr>
        <p:cNvGrpSpPr/>
        <p:nvPr/>
      </p:nvGrpSpPr>
      <p:grpSpPr>
        <a:xfrm>
          <a:off x="0" y="0"/>
          <a:ext cx="0" cy="0"/>
          <a:chOff x="0" y="0"/>
          <a:chExt cx="0" cy="0"/>
        </a:xfrm>
      </p:grpSpPr>
      <p:pic>
        <p:nvPicPr>
          <p:cNvPr id="7" name="Imagem 6">
            <a:extLst>
              <a:ext uri="{FF2B5EF4-FFF2-40B4-BE49-F238E27FC236}">
                <a16:creationId xmlns:a16="http://schemas.microsoft.com/office/drawing/2014/main" id="{EF22D9EC-003F-A81B-3B2F-F4C65461F5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28360" cy="6858000"/>
          </a:xfrm>
          <a:prstGeom prst="rect">
            <a:avLst/>
          </a:prstGeom>
          <a:solidFill>
            <a:schemeClr val="bg1">
              <a:lumMod val="95000"/>
              <a:alpha val="54000"/>
            </a:schemeClr>
          </a:solidFill>
          <a:scene3d>
            <a:camera prst="orthographicFront"/>
            <a:lightRig rig="threePt" dir="t"/>
          </a:scene3d>
          <a:sp3d>
            <a:bevelT prst="relaxedInset"/>
          </a:sp3d>
        </p:spPr>
      </p:pic>
      <p:sp>
        <p:nvSpPr>
          <p:cNvPr id="8" name="CaixaDeTexto 7">
            <a:extLst>
              <a:ext uri="{FF2B5EF4-FFF2-40B4-BE49-F238E27FC236}">
                <a16:creationId xmlns:a16="http://schemas.microsoft.com/office/drawing/2014/main" id="{562D62E7-BA56-E710-18DD-2DCB4C14E06F}"/>
              </a:ext>
            </a:extLst>
          </p:cNvPr>
          <p:cNvSpPr txBox="1"/>
          <p:nvPr/>
        </p:nvSpPr>
        <p:spPr>
          <a:xfrm>
            <a:off x="4295424" y="2228533"/>
            <a:ext cx="2016368" cy="1569660"/>
          </a:xfrm>
          <a:prstGeom prst="rect">
            <a:avLst/>
          </a:prstGeom>
          <a:noFill/>
          <a:ln>
            <a:solidFill>
              <a:schemeClr val="accent4">
                <a:lumMod val="60000"/>
                <a:lumOff val="40000"/>
              </a:schemeClr>
            </a:solidFill>
          </a:ln>
        </p:spPr>
        <p:txBody>
          <a:bodyPr wrap="square" rtlCol="0">
            <a:spAutoFit/>
          </a:bodyPr>
          <a:lstStyle/>
          <a:p>
            <a:pPr algn="ctr"/>
            <a:r>
              <a:rPr lang="pt-PT" sz="9600" b="1" dirty="0">
                <a:solidFill>
                  <a:schemeClr val="accent4">
                    <a:lumMod val="75000"/>
                  </a:schemeClr>
                </a:solidFill>
              </a:rPr>
              <a:t>VII</a:t>
            </a:r>
          </a:p>
        </p:txBody>
      </p:sp>
      <p:pic>
        <p:nvPicPr>
          <p:cNvPr id="3" name="Imagem 2">
            <a:extLst>
              <a:ext uri="{FF2B5EF4-FFF2-40B4-BE49-F238E27FC236}">
                <a16:creationId xmlns:a16="http://schemas.microsoft.com/office/drawing/2014/main" id="{DB1B83FF-86CF-E8B9-50AC-761A9E0D29BB}"/>
              </a:ext>
            </a:extLst>
          </p:cNvPr>
          <p:cNvPicPr>
            <a:picLocks noChangeAspect="1"/>
          </p:cNvPicPr>
          <p:nvPr/>
        </p:nvPicPr>
        <p:blipFill>
          <a:blip r:embed="rId3"/>
          <a:stretch>
            <a:fillRect/>
          </a:stretch>
        </p:blipFill>
        <p:spPr>
          <a:xfrm>
            <a:off x="6114180" y="1265525"/>
            <a:ext cx="2505075" cy="3495675"/>
          </a:xfrm>
          <a:prstGeom prst="rect">
            <a:avLst/>
          </a:prstGeom>
        </p:spPr>
      </p:pic>
    </p:spTree>
    <p:extLst>
      <p:ext uri="{BB962C8B-B14F-4D97-AF65-F5344CB8AC3E}">
        <p14:creationId xmlns:p14="http://schemas.microsoft.com/office/powerpoint/2010/main" val="26253061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crush"/>
      </p:transition>
    </mc:Choice>
    <mc:Fallback xmlns="">
      <p:transition spd="slow" advClick="0" advTm="0">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710D63ED-2AFC-B10D-3A26-045ABA30A6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5478" y="-313194"/>
            <a:ext cx="13543239" cy="7598317"/>
          </a:xfrm>
          <a:prstGeom prst="rect">
            <a:avLst/>
          </a:prstGeom>
          <a:solidFill>
            <a:schemeClr val="bg1">
              <a:alpha val="61000"/>
            </a:schemeClr>
          </a:solidFill>
          <a:effectLst>
            <a:glow rad="1181100">
              <a:schemeClr val="accent1">
                <a:alpha val="40000"/>
              </a:schemeClr>
            </a:glow>
            <a:outerShdw dist="50800" dir="5400000" algn="ctr" rotWithShape="0">
              <a:srgbClr val="000000"/>
            </a:outerShdw>
          </a:effectLst>
          <a:scene3d>
            <a:camera prst="orthographicFront"/>
            <a:lightRig rig="threePt" dir="t"/>
          </a:scene3d>
          <a:sp3d extrusionH="76200">
            <a:bevelT prst="relaxedInset"/>
            <a:extrusionClr>
              <a:schemeClr val="bg1">
                <a:lumMod val="85000"/>
              </a:schemeClr>
            </a:extrusionClr>
          </a:sp3d>
        </p:spPr>
      </p:pic>
      <p:sp>
        <p:nvSpPr>
          <p:cNvPr id="2" name="Retângulo 1">
            <a:extLst>
              <a:ext uri="{FF2B5EF4-FFF2-40B4-BE49-F238E27FC236}">
                <a16:creationId xmlns:a16="http://schemas.microsoft.com/office/drawing/2014/main" id="{F43201B7-65AA-353E-8D4B-5EAAC85AC3B9}"/>
              </a:ext>
            </a:extLst>
          </p:cNvPr>
          <p:cNvSpPr/>
          <p:nvPr/>
        </p:nvSpPr>
        <p:spPr>
          <a:xfrm>
            <a:off x="605279" y="151179"/>
            <a:ext cx="11441724" cy="6555641"/>
          </a:xfrm>
          <a:prstGeom prst="rect">
            <a:avLst/>
          </a:prstGeom>
          <a:noFill/>
        </p:spPr>
        <p:txBody>
          <a:bodyPr wrap="square" lIns="91440" tIns="45720" rIns="91440" bIns="45720">
            <a:spAutoFit/>
          </a:bodyPr>
          <a:lstStyle/>
          <a:p>
            <a:pPr algn="just"/>
            <a:r>
              <a:rPr lang="pt-PT" sz="2000" b="1" cap="none" spc="0">
                <a:ln w="0"/>
                <a:solidFill>
                  <a:schemeClr val="bg1"/>
                </a:solidFill>
                <a:effectLst>
                  <a:outerShdw blurRad="38100" dist="19050" dir="2700000" algn="tl" rotWithShape="0">
                    <a:schemeClr val="dk1">
                      <a:alpha val="40000"/>
                    </a:schemeClr>
                  </a:outerShdw>
                </a:effectLst>
              </a:rPr>
              <a:t>Deixei </a:t>
            </a:r>
            <a:r>
              <a:rPr lang="pt-PT" sz="2000" b="1" cap="none" spc="0" dirty="0">
                <a:ln w="0"/>
                <a:solidFill>
                  <a:schemeClr val="bg1"/>
                </a:solidFill>
                <a:effectLst>
                  <a:outerShdw blurRad="38100" dist="19050" dir="2700000" algn="tl" rotWithShape="0">
                    <a:schemeClr val="dk1">
                      <a:alpha val="40000"/>
                    </a:schemeClr>
                  </a:outerShdw>
                </a:effectLst>
              </a:rPr>
              <a:t>de ir à escola com 12 anos. Aos 11, o meu pai faleceu e eu virei a cabeça. Faltava ao respeito aos professores, ia para a escola, mas não ia às aulas. Ficava com os meus amigos.</a:t>
            </a:r>
          </a:p>
          <a:p>
            <a:pPr algn="just"/>
            <a:endParaRPr lang="pt-PT" sz="2000" b="1" cap="none" spc="0" dirty="0">
              <a:ln w="0"/>
              <a:solidFill>
                <a:schemeClr val="bg1"/>
              </a:solidFill>
              <a:effectLst>
                <a:outerShdw blurRad="38100" dist="19050" dir="2700000" algn="tl" rotWithShape="0">
                  <a:schemeClr val="dk1">
                    <a:alpha val="40000"/>
                  </a:schemeClr>
                </a:outerShdw>
              </a:effectLst>
            </a:endParaRPr>
          </a:p>
          <a:p>
            <a:pPr algn="just"/>
            <a:r>
              <a:rPr lang="pt-PT" sz="2000" b="1" cap="none" spc="0" dirty="0">
                <a:ln w="0"/>
                <a:solidFill>
                  <a:schemeClr val="bg1"/>
                </a:solidFill>
                <a:effectLst>
                  <a:outerShdw blurRad="38100" dist="19050" dir="2700000" algn="tl" rotWithShape="0">
                    <a:schemeClr val="dk1">
                      <a:alpha val="40000"/>
                    </a:schemeClr>
                  </a:outerShdw>
                </a:effectLst>
              </a:rPr>
              <a:t>A escola tinha professores de quem eu não gostava e vi imagens quando eu era pequeno que não devia.</a:t>
            </a:r>
          </a:p>
          <a:p>
            <a:pPr algn="just"/>
            <a:endParaRPr lang="pt-PT" sz="2000" b="1" cap="none" spc="0" dirty="0">
              <a:ln w="0"/>
              <a:solidFill>
                <a:schemeClr val="bg1"/>
              </a:solidFill>
              <a:effectLst>
                <a:outerShdw blurRad="38100" dist="19050" dir="2700000" algn="tl" rotWithShape="0">
                  <a:schemeClr val="dk1">
                    <a:alpha val="40000"/>
                  </a:schemeClr>
                </a:outerShdw>
              </a:effectLst>
            </a:endParaRPr>
          </a:p>
          <a:p>
            <a:pPr algn="just"/>
            <a:r>
              <a:rPr lang="pt-PT" sz="2000" b="1" cap="none" spc="0" dirty="0">
                <a:ln w="0"/>
                <a:solidFill>
                  <a:schemeClr val="bg1"/>
                </a:solidFill>
                <a:effectLst>
                  <a:outerShdw blurRad="38100" dist="19050" dir="2700000" algn="tl" rotWithShape="0">
                    <a:schemeClr val="dk1">
                      <a:alpha val="40000"/>
                    </a:schemeClr>
                  </a:outerShdw>
                </a:effectLst>
              </a:rPr>
              <a:t>A professora Susana, a minha DT, é uma boa recordação, porque me apoiou em alturas difíceis, compreendeu-me e ensinou-me coisas importantes. Os meus primeiros amigos, fi-los na escola e também lá conheci o meu melhor amigo. O meu primeiro trabalho que ofereci à minha mãe no dia da mãe, foi feito na creche. Uma das piores recordações que tenho da escola foi quando rasguei a perna num vidro. Queria aproveitar a escola lá fora, andei com más companhias e acabei por entrar no centro.</a:t>
            </a:r>
          </a:p>
          <a:p>
            <a:pPr algn="just"/>
            <a:endParaRPr lang="pt-PT" sz="2000" b="1" cap="none" spc="0" dirty="0">
              <a:ln w="0"/>
              <a:solidFill>
                <a:schemeClr val="bg1"/>
              </a:solidFill>
              <a:effectLst>
                <a:outerShdw blurRad="38100" dist="19050" dir="2700000" algn="tl" rotWithShape="0">
                  <a:schemeClr val="dk1">
                    <a:alpha val="40000"/>
                  </a:schemeClr>
                </a:outerShdw>
              </a:effectLst>
            </a:endParaRPr>
          </a:p>
          <a:p>
            <a:pPr algn="just"/>
            <a:r>
              <a:rPr lang="pt-PT" sz="2000" b="1" cap="none" spc="0" dirty="0">
                <a:ln w="0"/>
                <a:solidFill>
                  <a:schemeClr val="bg1"/>
                </a:solidFill>
                <a:effectLst>
                  <a:outerShdw blurRad="38100" dist="19050" dir="2700000" algn="tl" rotWithShape="0">
                    <a:schemeClr val="dk1">
                      <a:alpha val="40000"/>
                    </a:schemeClr>
                  </a:outerShdw>
                </a:effectLst>
              </a:rPr>
              <a:t>Aqui no centro, gosto da escola, porque tenho muitas coisas para aprender, por isso nem tudo é mau. Estou à vontade para expor as minhas dúvidas e sinto que os outros vêm ao encontro das minhas necessidades.</a:t>
            </a:r>
          </a:p>
          <a:p>
            <a:pPr algn="just"/>
            <a:endParaRPr lang="pt-PT" sz="2000" b="1" cap="none" spc="0" dirty="0">
              <a:ln w="0"/>
              <a:solidFill>
                <a:schemeClr val="bg1"/>
              </a:solidFill>
              <a:effectLst>
                <a:outerShdw blurRad="38100" dist="19050" dir="2700000" algn="tl" rotWithShape="0">
                  <a:schemeClr val="dk1">
                    <a:alpha val="40000"/>
                  </a:schemeClr>
                </a:outerShdw>
              </a:effectLst>
            </a:endParaRPr>
          </a:p>
          <a:p>
            <a:pPr algn="just"/>
            <a:r>
              <a:rPr lang="pt-PT" sz="2000" b="1" cap="none" spc="0" dirty="0">
                <a:ln w="0"/>
                <a:solidFill>
                  <a:schemeClr val="bg1"/>
                </a:solidFill>
                <a:effectLst>
                  <a:outerShdw blurRad="38100" dist="19050" dir="2700000" algn="tl" rotWithShape="0">
                    <a:schemeClr val="dk1">
                      <a:alpha val="40000"/>
                    </a:schemeClr>
                  </a:outerShdw>
                </a:effectLst>
              </a:rPr>
              <a:t>No Centro, frequento o curso de jardinagem e gosto bastante do que lá fazemos. Descobri que gosto desta área e pode ser que faça disso um modo de vida.</a:t>
            </a:r>
          </a:p>
          <a:p>
            <a:pPr algn="just"/>
            <a:endParaRPr lang="pt-PT" sz="2000" b="1" cap="none" spc="0" dirty="0">
              <a:ln w="0"/>
              <a:solidFill>
                <a:schemeClr val="bg1"/>
              </a:solidFill>
              <a:effectLst>
                <a:outerShdw blurRad="38100" dist="19050" dir="2700000" algn="tl" rotWithShape="0">
                  <a:schemeClr val="dk1">
                    <a:alpha val="40000"/>
                  </a:schemeClr>
                </a:outerShdw>
              </a:effectLst>
            </a:endParaRPr>
          </a:p>
          <a:p>
            <a:pPr algn="just"/>
            <a:r>
              <a:rPr lang="pt-PT" sz="2000" b="1" cap="none" spc="0" dirty="0">
                <a:ln w="0"/>
                <a:solidFill>
                  <a:schemeClr val="bg1"/>
                </a:solidFill>
                <a:effectLst>
                  <a:outerShdw blurRad="38100" dist="19050" dir="2700000" algn="tl" rotWithShape="0">
                    <a:schemeClr val="dk1">
                      <a:alpha val="40000"/>
                    </a:schemeClr>
                  </a:outerShdw>
                </a:effectLst>
              </a:rPr>
              <a:t>O Dia Internacional da Educação nas Prisões é uma maneira de divulgarmos a ideia de que o sistema prisional deve ser integrador, as pessoas adquirem competências que as ajudarão a integrar-se na sociedade, a arranjar emprego e a organizar a vida.</a:t>
            </a:r>
          </a:p>
        </p:txBody>
      </p:sp>
    </p:spTree>
    <p:extLst>
      <p:ext uri="{BB962C8B-B14F-4D97-AF65-F5344CB8AC3E}">
        <p14:creationId xmlns:p14="http://schemas.microsoft.com/office/powerpoint/2010/main" val="2168470461"/>
      </p:ext>
    </p:extLst>
  </p:cSld>
  <p:clrMapOvr>
    <a:masterClrMapping/>
  </p:clrMapOvr>
  <mc:AlternateContent xmlns:mc="http://schemas.openxmlformats.org/markup-compatibility/2006" xmlns:p14="http://schemas.microsoft.com/office/powerpoint/2010/main">
    <mc:Choice Requires="p14">
      <p:transition spd="slow" p14:dur="1750" advClick="0" advTm="44000">
        <p14:vortex dir="r"/>
      </p:transition>
    </mc:Choice>
    <mc:Fallback xmlns="">
      <p:transition spd="slow" advClick="0" advTm="44000">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B42E54-1850-671D-28F0-B4A08E8EDDE8}"/>
            </a:ext>
          </a:extLst>
        </p:cNvPr>
        <p:cNvGrpSpPr/>
        <p:nvPr/>
      </p:nvGrpSpPr>
      <p:grpSpPr>
        <a:xfrm>
          <a:off x="0" y="0"/>
          <a:ext cx="0" cy="0"/>
          <a:chOff x="0" y="0"/>
          <a:chExt cx="0" cy="0"/>
        </a:xfrm>
      </p:grpSpPr>
      <p:pic>
        <p:nvPicPr>
          <p:cNvPr id="7" name="Imagem 6">
            <a:extLst>
              <a:ext uri="{FF2B5EF4-FFF2-40B4-BE49-F238E27FC236}">
                <a16:creationId xmlns:a16="http://schemas.microsoft.com/office/drawing/2014/main" id="{C3AFE7F5-6463-5D96-B850-57CBADE4AF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28360" cy="6858000"/>
          </a:xfrm>
          <a:prstGeom prst="rect">
            <a:avLst/>
          </a:prstGeom>
          <a:solidFill>
            <a:schemeClr val="bg1">
              <a:lumMod val="95000"/>
              <a:alpha val="54000"/>
            </a:schemeClr>
          </a:solidFill>
          <a:scene3d>
            <a:camera prst="orthographicFront"/>
            <a:lightRig rig="threePt" dir="t"/>
          </a:scene3d>
          <a:sp3d>
            <a:bevelT prst="relaxedInset"/>
          </a:sp3d>
        </p:spPr>
      </p:pic>
      <p:sp>
        <p:nvSpPr>
          <p:cNvPr id="8" name="CaixaDeTexto 7">
            <a:extLst>
              <a:ext uri="{FF2B5EF4-FFF2-40B4-BE49-F238E27FC236}">
                <a16:creationId xmlns:a16="http://schemas.microsoft.com/office/drawing/2014/main" id="{29EB2E8D-CE4C-4279-DA65-07A25A59C3AE}"/>
              </a:ext>
            </a:extLst>
          </p:cNvPr>
          <p:cNvSpPr txBox="1"/>
          <p:nvPr/>
        </p:nvSpPr>
        <p:spPr>
          <a:xfrm>
            <a:off x="5087816" y="2383567"/>
            <a:ext cx="2016368" cy="1569660"/>
          </a:xfrm>
          <a:prstGeom prst="rect">
            <a:avLst/>
          </a:prstGeom>
          <a:noFill/>
          <a:ln>
            <a:solidFill>
              <a:schemeClr val="accent4">
                <a:lumMod val="60000"/>
                <a:lumOff val="40000"/>
              </a:schemeClr>
            </a:solidFill>
          </a:ln>
        </p:spPr>
        <p:txBody>
          <a:bodyPr wrap="square" rtlCol="0">
            <a:spAutoFit/>
          </a:bodyPr>
          <a:lstStyle/>
          <a:p>
            <a:pPr algn="ctr"/>
            <a:r>
              <a:rPr lang="pt-PT" sz="9600" b="1" dirty="0">
                <a:solidFill>
                  <a:schemeClr val="accent4">
                    <a:lumMod val="75000"/>
                  </a:schemeClr>
                </a:solidFill>
              </a:rPr>
              <a:t>VIII</a:t>
            </a:r>
          </a:p>
        </p:txBody>
      </p:sp>
      <p:pic>
        <p:nvPicPr>
          <p:cNvPr id="3" name="Imagem 2">
            <a:extLst>
              <a:ext uri="{FF2B5EF4-FFF2-40B4-BE49-F238E27FC236}">
                <a16:creationId xmlns:a16="http://schemas.microsoft.com/office/drawing/2014/main" id="{07108A9A-64F2-DC9B-2F83-75CB7ECC9CAA}"/>
              </a:ext>
            </a:extLst>
          </p:cNvPr>
          <p:cNvPicPr>
            <a:picLocks noChangeAspect="1"/>
          </p:cNvPicPr>
          <p:nvPr/>
        </p:nvPicPr>
        <p:blipFill>
          <a:blip r:embed="rId3"/>
          <a:stretch>
            <a:fillRect/>
          </a:stretch>
        </p:blipFill>
        <p:spPr>
          <a:xfrm>
            <a:off x="7104184" y="1420559"/>
            <a:ext cx="2505075" cy="3495675"/>
          </a:xfrm>
          <a:prstGeom prst="rect">
            <a:avLst/>
          </a:prstGeom>
        </p:spPr>
      </p:pic>
    </p:spTree>
    <p:extLst>
      <p:ext uri="{BB962C8B-B14F-4D97-AF65-F5344CB8AC3E}">
        <p14:creationId xmlns:p14="http://schemas.microsoft.com/office/powerpoint/2010/main" val="1017043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1000">
        <p15:prstTrans prst="crush"/>
      </p:transition>
    </mc:Choice>
    <mc:Fallback xmlns="">
      <p:transition spd="slow" advClick="0" advTm="1000">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F2314A49-80E3-5FF2-B560-829B8AB0A4B1}"/>
              </a:ext>
            </a:extLst>
          </p:cNvPr>
          <p:cNvPicPr>
            <a:picLocks noChangeAspect="1"/>
          </p:cNvPicPr>
          <p:nvPr/>
        </p:nvPicPr>
        <p:blipFill>
          <a:blip r:embed="rId2"/>
          <a:stretch>
            <a:fillRect/>
          </a:stretch>
        </p:blipFill>
        <p:spPr>
          <a:xfrm>
            <a:off x="0" y="-189307"/>
            <a:ext cx="12245969" cy="7408253"/>
          </a:xfrm>
          <a:prstGeom prst="rect">
            <a:avLst/>
          </a:prstGeom>
          <a:scene3d>
            <a:camera prst="orthographicFront"/>
            <a:lightRig rig="threePt" dir="t"/>
          </a:scene3d>
          <a:sp3d>
            <a:bevelT prst="relaxedInset"/>
          </a:sp3d>
        </p:spPr>
      </p:pic>
      <p:sp>
        <p:nvSpPr>
          <p:cNvPr id="6" name="CaixaDeTexto 5">
            <a:extLst>
              <a:ext uri="{FF2B5EF4-FFF2-40B4-BE49-F238E27FC236}">
                <a16:creationId xmlns:a16="http://schemas.microsoft.com/office/drawing/2014/main" id="{7A20FF9B-BBE4-C1DF-7B82-31661A0CDC4F}"/>
              </a:ext>
            </a:extLst>
          </p:cNvPr>
          <p:cNvSpPr txBox="1"/>
          <p:nvPr/>
        </p:nvSpPr>
        <p:spPr>
          <a:xfrm>
            <a:off x="1032387" y="189306"/>
            <a:ext cx="10736825" cy="4524315"/>
          </a:xfrm>
          <a:prstGeom prst="rect">
            <a:avLst/>
          </a:prstGeom>
          <a:noFill/>
        </p:spPr>
        <p:txBody>
          <a:bodyPr wrap="square">
            <a:spAutoFit/>
          </a:bodyPr>
          <a:lstStyle/>
          <a:p>
            <a:pPr algn="just"/>
            <a:r>
              <a:rPr lang="pt-PT" dirty="0"/>
              <a:t>Eu não ia à escola. Era um puto revoltado por tudo o que passei. Mas sempre soube que isso não era desculpa suficiente. Eu não ia. Se calhar, porque achava que era demasiado tempo sem fazer nada, quando eu podia estar na rua a vadiar, a pensar, só a “manter”.</a:t>
            </a:r>
          </a:p>
          <a:p>
            <a:pPr algn="just"/>
            <a:endParaRPr lang="pt-PT" dirty="0"/>
          </a:p>
          <a:p>
            <a:pPr algn="just"/>
            <a:r>
              <a:rPr lang="pt-PT" dirty="0"/>
              <a:t>Escola é um tema complicado para mim. Só fiz até ao 6º e reprovei 4 vezes no 7º. Fui expulso de várias escolas e porquê? Não era por os outros me verem como inferior, mas eu é que me via abaixo dos outros. Passei anos a tentar sentir-me igual aos outros. E quando via os outros miúdos a curtir a vida, pensava “Quero mesmo ser igual aos outros”.</a:t>
            </a:r>
          </a:p>
          <a:p>
            <a:pPr algn="just"/>
            <a:endParaRPr lang="pt-PT" dirty="0"/>
          </a:p>
          <a:p>
            <a:pPr algn="just"/>
            <a:r>
              <a:rPr lang="pt-PT" dirty="0"/>
              <a:t>Houve alturas na minha vida em que, simplesmente, não via nada na escola. Não é que agora goste, mas percebi que sem a escola não seria ninguém. Deixei os estudos, muitas vezes por falhar. Mas depois, quando me aconteceu isto, percebi que é preciso cair para aprender a levantar. </a:t>
            </a:r>
          </a:p>
          <a:p>
            <a:pPr algn="just"/>
            <a:r>
              <a:rPr lang="pt-PT" dirty="0"/>
              <a:t> </a:t>
            </a:r>
          </a:p>
          <a:p>
            <a:pPr algn="just"/>
            <a:r>
              <a:rPr lang="pt-PT" dirty="0"/>
              <a:t>Eu acho que fazia sentido haver o Dia Internacional da Educação nas Prisões, porque lá fora não há um dia especial para a educação. Eu acho que aqui dentro, merecíamos, e fazia sentido, porque isso valorizaria o nosso trabalho escolar aqui dentro.</a:t>
            </a:r>
          </a:p>
        </p:txBody>
      </p:sp>
    </p:spTree>
    <p:extLst>
      <p:ext uri="{BB962C8B-B14F-4D97-AF65-F5344CB8AC3E}">
        <p14:creationId xmlns:p14="http://schemas.microsoft.com/office/powerpoint/2010/main" val="375271191"/>
      </p:ext>
    </p:extLst>
  </p:cSld>
  <p:clrMapOvr>
    <a:masterClrMapping/>
  </p:clrMapOvr>
  <mc:AlternateContent xmlns:mc="http://schemas.openxmlformats.org/markup-compatibility/2006" xmlns:p14="http://schemas.microsoft.com/office/powerpoint/2010/main">
    <mc:Choice Requires="p14">
      <p:transition spd="slow" p14:dur="1250" advClick="0" advTm="40000">
        <p14:switch dir="r"/>
      </p:transition>
    </mc:Choice>
    <mc:Fallback xmlns="">
      <p:transition spd="slow" advClick="0" advTm="40000">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B74E2D-CBF7-F72A-3F5B-A6E22B56D39A}"/>
            </a:ext>
          </a:extLst>
        </p:cNvPr>
        <p:cNvGrpSpPr/>
        <p:nvPr/>
      </p:nvGrpSpPr>
      <p:grpSpPr>
        <a:xfrm>
          <a:off x="0" y="0"/>
          <a:ext cx="0" cy="0"/>
          <a:chOff x="0" y="0"/>
          <a:chExt cx="0" cy="0"/>
        </a:xfrm>
      </p:grpSpPr>
      <p:pic>
        <p:nvPicPr>
          <p:cNvPr id="7" name="Imagem 6">
            <a:extLst>
              <a:ext uri="{FF2B5EF4-FFF2-40B4-BE49-F238E27FC236}">
                <a16:creationId xmlns:a16="http://schemas.microsoft.com/office/drawing/2014/main" id="{86AA70A7-DD84-2A41-FE4E-62E358875F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28360" cy="6858000"/>
          </a:xfrm>
          <a:prstGeom prst="rect">
            <a:avLst/>
          </a:prstGeom>
          <a:solidFill>
            <a:schemeClr val="bg1">
              <a:lumMod val="95000"/>
              <a:alpha val="54000"/>
            </a:schemeClr>
          </a:solidFill>
          <a:scene3d>
            <a:camera prst="orthographicFront"/>
            <a:lightRig rig="threePt" dir="t"/>
          </a:scene3d>
          <a:sp3d>
            <a:bevelT prst="relaxedInset"/>
          </a:sp3d>
        </p:spPr>
      </p:pic>
      <p:sp>
        <p:nvSpPr>
          <p:cNvPr id="8" name="CaixaDeTexto 7">
            <a:extLst>
              <a:ext uri="{FF2B5EF4-FFF2-40B4-BE49-F238E27FC236}">
                <a16:creationId xmlns:a16="http://schemas.microsoft.com/office/drawing/2014/main" id="{9DFAD40E-45C3-870E-4080-47C52F4BE620}"/>
              </a:ext>
            </a:extLst>
          </p:cNvPr>
          <p:cNvSpPr txBox="1"/>
          <p:nvPr/>
        </p:nvSpPr>
        <p:spPr>
          <a:xfrm>
            <a:off x="5087816" y="2383567"/>
            <a:ext cx="2016368" cy="1569660"/>
          </a:xfrm>
          <a:prstGeom prst="rect">
            <a:avLst/>
          </a:prstGeom>
          <a:noFill/>
          <a:ln>
            <a:solidFill>
              <a:schemeClr val="accent4">
                <a:lumMod val="60000"/>
                <a:lumOff val="40000"/>
              </a:schemeClr>
            </a:solidFill>
          </a:ln>
        </p:spPr>
        <p:txBody>
          <a:bodyPr wrap="square" rtlCol="0">
            <a:spAutoFit/>
          </a:bodyPr>
          <a:lstStyle/>
          <a:p>
            <a:pPr algn="ctr"/>
            <a:r>
              <a:rPr lang="pt-PT" sz="9600" b="1" dirty="0">
                <a:solidFill>
                  <a:schemeClr val="accent4">
                    <a:lumMod val="75000"/>
                  </a:schemeClr>
                </a:solidFill>
              </a:rPr>
              <a:t>IX</a:t>
            </a:r>
          </a:p>
        </p:txBody>
      </p:sp>
      <p:pic>
        <p:nvPicPr>
          <p:cNvPr id="3" name="Imagem 2">
            <a:extLst>
              <a:ext uri="{FF2B5EF4-FFF2-40B4-BE49-F238E27FC236}">
                <a16:creationId xmlns:a16="http://schemas.microsoft.com/office/drawing/2014/main" id="{7B5DB8A9-8C63-5ED4-F63F-2D24721A3FE9}"/>
              </a:ext>
            </a:extLst>
          </p:cNvPr>
          <p:cNvPicPr>
            <a:picLocks noChangeAspect="1"/>
          </p:cNvPicPr>
          <p:nvPr/>
        </p:nvPicPr>
        <p:blipFill>
          <a:blip r:embed="rId3"/>
          <a:stretch>
            <a:fillRect/>
          </a:stretch>
        </p:blipFill>
        <p:spPr>
          <a:xfrm>
            <a:off x="6805266" y="1420559"/>
            <a:ext cx="2505075" cy="3495675"/>
          </a:xfrm>
          <a:prstGeom prst="rect">
            <a:avLst/>
          </a:prstGeom>
        </p:spPr>
      </p:pic>
    </p:spTree>
    <p:extLst>
      <p:ext uri="{BB962C8B-B14F-4D97-AF65-F5344CB8AC3E}">
        <p14:creationId xmlns:p14="http://schemas.microsoft.com/office/powerpoint/2010/main" val="3383931331"/>
      </p:ext>
    </p:extLst>
  </p:cSld>
  <p:clrMapOvr>
    <a:masterClrMapping/>
  </p:clrMapOvr>
  <mc:AlternateContent xmlns:mc="http://schemas.openxmlformats.org/markup-compatibility/2006" xmlns:p15="http://schemas.microsoft.com/office/powerpoint/2012/main">
    <mc:Choice Requires="p15">
      <p:transition spd="slow" advClick="0" advTm="0">
        <p15:prstTrans prst="crush"/>
      </p:transition>
    </mc:Choice>
    <mc:Fallback xmlns="">
      <p:transition spd="slow" advClick="0" advTm="0">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gradFill flip="none" rotWithShape="1">
          <a:gsLst>
            <a:gs pos="65000">
              <a:srgbClr val="92D050"/>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a:extLst>
            <a:ext uri="{FF2B5EF4-FFF2-40B4-BE49-F238E27FC236}">
              <a16:creationId xmlns:a16="http://schemas.microsoft.com/office/drawing/2014/main" id="{05A7AC59-DFD2-73A5-A514-FE6FD1C52462}"/>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15AC6E65-9BEE-E4C0-3847-F55AED5B24B5}"/>
              </a:ext>
            </a:extLst>
          </p:cNvPr>
          <p:cNvPicPr>
            <a:picLocks noChangeAspect="1"/>
          </p:cNvPicPr>
          <p:nvPr/>
        </p:nvPicPr>
        <p:blipFill>
          <a:blip r:embed="rId2"/>
          <a:stretch>
            <a:fillRect/>
          </a:stretch>
        </p:blipFill>
        <p:spPr>
          <a:xfrm>
            <a:off x="0" y="-17743"/>
            <a:ext cx="12191999" cy="6893485"/>
          </a:xfrm>
          <a:prstGeom prst="rect">
            <a:avLst/>
          </a:prstGeom>
          <a:scene3d>
            <a:camera prst="orthographicFront"/>
            <a:lightRig rig="threePt" dir="t"/>
          </a:scene3d>
          <a:sp3d>
            <a:bevelT prst="relaxedInset"/>
          </a:sp3d>
        </p:spPr>
      </p:pic>
      <p:sp>
        <p:nvSpPr>
          <p:cNvPr id="4" name="CaixaDeTexto 3">
            <a:extLst>
              <a:ext uri="{FF2B5EF4-FFF2-40B4-BE49-F238E27FC236}">
                <a16:creationId xmlns:a16="http://schemas.microsoft.com/office/drawing/2014/main" id="{0B0D357E-8ACC-3FB6-CC04-85B0BB20F4E5}"/>
              </a:ext>
            </a:extLst>
          </p:cNvPr>
          <p:cNvSpPr txBox="1"/>
          <p:nvPr/>
        </p:nvSpPr>
        <p:spPr>
          <a:xfrm>
            <a:off x="401781" y="335844"/>
            <a:ext cx="11388436" cy="6186309"/>
          </a:xfrm>
          <a:prstGeom prst="rect">
            <a:avLst/>
          </a:prstGeom>
          <a:noFill/>
        </p:spPr>
        <p:txBody>
          <a:bodyPr wrap="square">
            <a:spAutoFit/>
          </a:bodyPr>
          <a:lstStyle/>
          <a:p>
            <a:pPr algn="just"/>
            <a:r>
              <a:rPr lang="pt-PT" dirty="0"/>
              <a:t>Eu acho que a escola, tanto nos estabelecimentos prisionais como nos centros educativos, é bastante importante, não só para aprender a ler, escrever e fazer contas, mas também para conseguirmos aprender a ouvir o outro, a expressarmo-nos de forma clara e não agressiva. Acabamos por ter de ouvir as dúvidas dos nossos colegas e aprendemos a respeitá-los, algo que  não acontecia lá fora com muitos de nós. No centro, conseguimos, finalmente, aceitar que, realmente, há alguém que sabe mais que nós e está disposto a ensinar-nos para sermos alguém nas nossas vidas.</a:t>
            </a:r>
          </a:p>
          <a:p>
            <a:pPr algn="just"/>
            <a:r>
              <a:rPr lang="pt-PT" dirty="0"/>
              <a:t>As nossas escolas acabam por mudar todos os alunos de alguma forma. Alguns decidem que querem continuar os estudos, mesmo que não o queiram, e conseguem sair daqui com um bom vocabulário e conhecimento para se darem bem nos seus trabalhos.</a:t>
            </a:r>
          </a:p>
          <a:p>
            <a:pPr algn="just"/>
            <a:r>
              <a:rPr lang="pt-PT" dirty="0"/>
              <a:t>Eu ia à escola, mas a turma era complicada. Eu chumbei no 9º ano, pois dificilmente conseguia concentrar-me. Era uma escola agitada. Eu queria outros cursos, mas só tinha o de pastelaria. Gostava que tivesse um curso de desenho.</a:t>
            </a:r>
          </a:p>
          <a:p>
            <a:pPr algn="just"/>
            <a:r>
              <a:rPr lang="pt-PT" dirty="0"/>
              <a:t>Para aqueles que decidiram abandonar a escola, aqui recebem apoio dos nossos professores para perceberem que, apesar de todos os seus problemas, conseguem sempre ser melhores e aprender mais. Tenho a certeza de que todos os meus colegas se sentem muito felizes quando os seus familiares notam a diferença no seu falar, na sua leitura e mesmo no saber ouvir.</a:t>
            </a:r>
          </a:p>
          <a:p>
            <a:pPr algn="just"/>
            <a:r>
              <a:rPr lang="pt-PT" dirty="0"/>
              <a:t>A escola do centro educativo abre muitas portas para melhores caminhos nas nossas vidas.</a:t>
            </a:r>
          </a:p>
          <a:p>
            <a:pPr algn="just"/>
            <a:r>
              <a:rPr lang="pt-PT" dirty="0"/>
              <a:t>Pessoalmente sinto-me contente com aquilo que consigo aprender nesta escola.</a:t>
            </a:r>
          </a:p>
          <a:p>
            <a:pPr algn="just"/>
            <a:r>
              <a:rPr lang="pt-PT" dirty="0"/>
              <a:t>Eu deixei a escola, porque era muito puxado. Fazem-se muitos testes, exames e tinha sempre os dias cheios de aulas, pelo que não tinha tempo para estar com ninguém e decidi abandonar a escola.</a:t>
            </a:r>
          </a:p>
          <a:p>
            <a:pPr algn="just"/>
            <a:r>
              <a:rPr lang="pt-PT" dirty="0"/>
              <a:t>Aqui no centro, os professores são mais tolerantes e não há testes nem exames. Apesar dos dias serem preenchidos com aulas, frequentamos cursos profissionais fixes e recebe-se dinheiro.</a:t>
            </a:r>
          </a:p>
          <a:p>
            <a:pPr algn="just"/>
            <a:r>
              <a:rPr lang="pt-PT" dirty="0"/>
              <a:t>Presentemente, estou a frequentar o 3º ciclo num curso de Operador de Jardinagem. Nunca tinha pensado em fazer esta formação, mas estou a gostar. Não penso vir a ser jardineiro, mas é algo útil.</a:t>
            </a:r>
          </a:p>
        </p:txBody>
      </p:sp>
    </p:spTree>
    <p:extLst>
      <p:ext uri="{BB962C8B-B14F-4D97-AF65-F5344CB8AC3E}">
        <p14:creationId xmlns:p14="http://schemas.microsoft.com/office/powerpoint/2010/main" val="23974106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55000">
        <p15:prstTrans prst="drape"/>
      </p:transition>
    </mc:Choice>
    <mc:Fallback xmlns="">
      <p:transition spd="slow" advClick="0" advTm="55000">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7D6D38-74E8-A94B-0B15-12EAAFD7705B}"/>
            </a:ext>
          </a:extLst>
        </p:cNvPr>
        <p:cNvGrpSpPr/>
        <p:nvPr/>
      </p:nvGrpSpPr>
      <p:grpSpPr>
        <a:xfrm>
          <a:off x="0" y="0"/>
          <a:ext cx="0" cy="0"/>
          <a:chOff x="0" y="0"/>
          <a:chExt cx="0" cy="0"/>
        </a:xfrm>
      </p:grpSpPr>
      <p:pic>
        <p:nvPicPr>
          <p:cNvPr id="7" name="Imagem 6">
            <a:extLst>
              <a:ext uri="{FF2B5EF4-FFF2-40B4-BE49-F238E27FC236}">
                <a16:creationId xmlns:a16="http://schemas.microsoft.com/office/drawing/2014/main" id="{A0DC6CD0-3612-5F8C-85F5-8B3C5F96D9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28360" cy="6858000"/>
          </a:xfrm>
          <a:prstGeom prst="rect">
            <a:avLst/>
          </a:prstGeom>
          <a:solidFill>
            <a:schemeClr val="bg1">
              <a:lumMod val="95000"/>
              <a:alpha val="54000"/>
            </a:schemeClr>
          </a:solidFill>
          <a:scene3d>
            <a:camera prst="orthographicFront"/>
            <a:lightRig rig="threePt" dir="t"/>
          </a:scene3d>
          <a:sp3d>
            <a:bevelT prst="relaxedInset"/>
          </a:sp3d>
        </p:spPr>
      </p:pic>
      <p:sp>
        <p:nvSpPr>
          <p:cNvPr id="8" name="CaixaDeTexto 7">
            <a:extLst>
              <a:ext uri="{FF2B5EF4-FFF2-40B4-BE49-F238E27FC236}">
                <a16:creationId xmlns:a16="http://schemas.microsoft.com/office/drawing/2014/main" id="{3DD79562-3082-9201-E14B-D126DBB9C17F}"/>
              </a:ext>
            </a:extLst>
          </p:cNvPr>
          <p:cNvSpPr txBox="1"/>
          <p:nvPr/>
        </p:nvSpPr>
        <p:spPr>
          <a:xfrm>
            <a:off x="5087816" y="2383567"/>
            <a:ext cx="2016368" cy="1569660"/>
          </a:xfrm>
          <a:prstGeom prst="rect">
            <a:avLst/>
          </a:prstGeom>
          <a:noFill/>
          <a:ln>
            <a:solidFill>
              <a:schemeClr val="accent4">
                <a:lumMod val="60000"/>
                <a:lumOff val="40000"/>
              </a:schemeClr>
            </a:solidFill>
          </a:ln>
        </p:spPr>
        <p:txBody>
          <a:bodyPr wrap="square" rtlCol="0">
            <a:spAutoFit/>
          </a:bodyPr>
          <a:lstStyle/>
          <a:p>
            <a:pPr algn="ctr"/>
            <a:r>
              <a:rPr lang="pt-PT" sz="9600" b="1" dirty="0">
                <a:solidFill>
                  <a:schemeClr val="accent4">
                    <a:lumMod val="75000"/>
                  </a:schemeClr>
                </a:solidFill>
              </a:rPr>
              <a:t>X</a:t>
            </a:r>
          </a:p>
        </p:txBody>
      </p:sp>
      <p:pic>
        <p:nvPicPr>
          <p:cNvPr id="3" name="Imagem 2">
            <a:extLst>
              <a:ext uri="{FF2B5EF4-FFF2-40B4-BE49-F238E27FC236}">
                <a16:creationId xmlns:a16="http://schemas.microsoft.com/office/drawing/2014/main" id="{7369403C-23C8-1D0F-B5AA-D3CA56E81A70}"/>
              </a:ext>
            </a:extLst>
          </p:cNvPr>
          <p:cNvPicPr>
            <a:picLocks noChangeAspect="1"/>
          </p:cNvPicPr>
          <p:nvPr/>
        </p:nvPicPr>
        <p:blipFill>
          <a:blip r:embed="rId3"/>
          <a:stretch>
            <a:fillRect/>
          </a:stretch>
        </p:blipFill>
        <p:spPr>
          <a:xfrm>
            <a:off x="6805266" y="1420559"/>
            <a:ext cx="2505075" cy="3495675"/>
          </a:xfrm>
          <a:prstGeom prst="rect">
            <a:avLst/>
          </a:prstGeom>
        </p:spPr>
      </p:pic>
    </p:spTree>
    <p:extLst>
      <p:ext uri="{BB962C8B-B14F-4D97-AF65-F5344CB8AC3E}">
        <p14:creationId xmlns:p14="http://schemas.microsoft.com/office/powerpoint/2010/main" val="9022908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crush"/>
      </p:transition>
    </mc:Choice>
    <mc:Fallback xmlns="">
      <p:transition spd="slow" advClick="0" advTm="0">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83D9B9B9-8330-843C-833F-FAD3F9F2F197}"/>
              </a:ext>
            </a:extLst>
          </p:cNvPr>
          <p:cNvPicPr>
            <a:picLocks noChangeAspect="1"/>
          </p:cNvPicPr>
          <p:nvPr/>
        </p:nvPicPr>
        <p:blipFill>
          <a:blip r:embed="rId2"/>
          <a:stretch>
            <a:fillRect/>
          </a:stretch>
        </p:blipFill>
        <p:spPr>
          <a:xfrm>
            <a:off x="0" y="0"/>
            <a:ext cx="12192000" cy="6858000"/>
          </a:xfrm>
          <a:prstGeom prst="rect">
            <a:avLst/>
          </a:prstGeom>
          <a:scene3d>
            <a:camera prst="orthographicFront"/>
            <a:lightRig rig="threePt" dir="t"/>
          </a:scene3d>
          <a:sp3d>
            <a:bevelT prst="relaxedInset"/>
          </a:sp3d>
        </p:spPr>
      </p:pic>
      <p:sp>
        <p:nvSpPr>
          <p:cNvPr id="5" name="CaixaDeTexto 4">
            <a:extLst>
              <a:ext uri="{FF2B5EF4-FFF2-40B4-BE49-F238E27FC236}">
                <a16:creationId xmlns:a16="http://schemas.microsoft.com/office/drawing/2014/main" id="{826B3A96-D870-E26B-EF01-EB03DA8BB681}"/>
              </a:ext>
            </a:extLst>
          </p:cNvPr>
          <p:cNvSpPr txBox="1"/>
          <p:nvPr/>
        </p:nvSpPr>
        <p:spPr>
          <a:xfrm>
            <a:off x="701749" y="673767"/>
            <a:ext cx="10495640" cy="6063198"/>
          </a:xfrm>
          <a:prstGeom prst="rect">
            <a:avLst/>
          </a:prstGeom>
          <a:noFill/>
        </p:spPr>
        <p:txBody>
          <a:bodyPr wrap="square">
            <a:spAutoFit/>
          </a:bodyPr>
          <a:lstStyle/>
          <a:p>
            <a:pPr algn="just"/>
            <a:r>
              <a:rPr lang="pt-PT" sz="2400" b="1" dirty="0">
                <a:solidFill>
                  <a:schemeClr val="bg1"/>
                </a:solidFill>
              </a:rPr>
              <a:t>Sempre frequentei a escola, mas houve uma época em que decidi começar a faltar, porque não tinha noção das consequências. A escola lá fora era normal, tinha os meus amigos… As aulas eram, por um lado, chatas, mas por outro, divertidas. Com a idade e ao longo do tempo, desinteressei-me e resolvi não ir mais. Também não considero importante estudar na instituição por mais que tenha possibilidade de tirar o nono em menos de 3 anos, não é uma coisa que me motive. </a:t>
            </a:r>
          </a:p>
          <a:p>
            <a:pPr algn="just"/>
            <a:r>
              <a:rPr lang="pt-PT" sz="2400" b="1" dirty="0">
                <a:solidFill>
                  <a:schemeClr val="bg1"/>
                </a:solidFill>
              </a:rPr>
              <a:t>Aqui, no centro educativo, a escola é obrigatória, por isso tenho de a frequentar, querendo ou não. Aqui é mais fácil, porque não temos testes.</a:t>
            </a:r>
          </a:p>
          <a:p>
            <a:pPr algn="just"/>
            <a:r>
              <a:rPr lang="pt-PT" sz="2400" b="1" dirty="0">
                <a:solidFill>
                  <a:schemeClr val="bg1"/>
                </a:solidFill>
              </a:rPr>
              <a:t>Porque será importante estabelecer o Dia Internacional da Educação nas Prisões?</a:t>
            </a:r>
          </a:p>
          <a:p>
            <a:pPr algn="just"/>
            <a:endParaRPr lang="pt-PT" sz="2400" b="1" dirty="0">
              <a:solidFill>
                <a:schemeClr val="bg1"/>
              </a:solidFill>
            </a:endParaRPr>
          </a:p>
          <a:p>
            <a:pPr algn="just"/>
            <a:r>
              <a:rPr lang="pt-PT" sz="2400" b="1" dirty="0">
                <a:solidFill>
                  <a:schemeClr val="bg1"/>
                </a:solidFill>
              </a:rPr>
              <a:t>É fácil. Porque as prisões ajudam-nos a repensar o nosso comportamento e a tornarmo-nos mais civilizados para quando conquistarmos a nossa liberdade. E a instrução é importante para caminharmos saudavelmente num</a:t>
            </a:r>
            <a:r>
              <a:rPr lang="pt-PT" sz="2800" b="1" dirty="0">
                <a:solidFill>
                  <a:schemeClr val="bg1"/>
                </a:solidFill>
              </a:rPr>
              <a:t> </a:t>
            </a:r>
            <a:r>
              <a:rPr lang="pt-PT" sz="2400" b="1" dirty="0">
                <a:solidFill>
                  <a:schemeClr val="bg1"/>
                </a:solidFill>
              </a:rPr>
              <a:t>mundo cada vez mais exigente e tecnológico, e a escola fornece-nos </a:t>
            </a:r>
            <a:r>
              <a:rPr lang="pt-PT" sz="2400" b="1">
                <a:solidFill>
                  <a:schemeClr val="bg1"/>
                </a:solidFill>
              </a:rPr>
              <a:t>instrumentos muito </a:t>
            </a:r>
            <a:r>
              <a:rPr lang="pt-PT" sz="2400" b="1" dirty="0">
                <a:solidFill>
                  <a:schemeClr val="bg1"/>
                </a:solidFill>
              </a:rPr>
              <a:t>úteis para viver.</a:t>
            </a:r>
          </a:p>
        </p:txBody>
      </p:sp>
    </p:spTree>
    <p:extLst>
      <p:ext uri="{BB962C8B-B14F-4D97-AF65-F5344CB8AC3E}">
        <p14:creationId xmlns:p14="http://schemas.microsoft.com/office/powerpoint/2010/main" val="4020958785"/>
      </p:ext>
    </p:extLst>
  </p:cSld>
  <p:clrMapOvr>
    <a:masterClrMapping/>
  </p:clrMapOvr>
  <mc:AlternateContent xmlns:mc="http://schemas.openxmlformats.org/markup-compatibility/2006" xmlns:p14="http://schemas.microsoft.com/office/powerpoint/2010/main">
    <mc:Choice Requires="p14">
      <p:transition spd="slow" p14:dur="1750" advClick="0" advTm="42000">
        <p14:ripple/>
      </p:transition>
    </mc:Choice>
    <mc:Fallback xmlns="">
      <p:transition spd="slow" advClick="0" advTm="42000">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32B67D-D247-9A47-3472-0D567DC2DB7F}"/>
            </a:ext>
          </a:extLst>
        </p:cNvPr>
        <p:cNvGrpSpPr/>
        <p:nvPr/>
      </p:nvGrpSpPr>
      <p:grpSpPr>
        <a:xfrm>
          <a:off x="0" y="0"/>
          <a:ext cx="0" cy="0"/>
          <a:chOff x="0" y="0"/>
          <a:chExt cx="0" cy="0"/>
        </a:xfrm>
      </p:grpSpPr>
      <p:pic>
        <p:nvPicPr>
          <p:cNvPr id="7" name="Imagem 6">
            <a:extLst>
              <a:ext uri="{FF2B5EF4-FFF2-40B4-BE49-F238E27FC236}">
                <a16:creationId xmlns:a16="http://schemas.microsoft.com/office/drawing/2014/main" id="{8CFE81E4-B220-CC4A-5D32-850807E305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28360" cy="6858000"/>
          </a:xfrm>
          <a:prstGeom prst="rect">
            <a:avLst/>
          </a:prstGeom>
          <a:solidFill>
            <a:schemeClr val="bg1">
              <a:lumMod val="95000"/>
              <a:alpha val="54000"/>
            </a:schemeClr>
          </a:solidFill>
          <a:scene3d>
            <a:camera prst="orthographicFront"/>
            <a:lightRig rig="threePt" dir="t"/>
          </a:scene3d>
          <a:sp3d>
            <a:bevelT prst="relaxedInset"/>
          </a:sp3d>
        </p:spPr>
      </p:pic>
      <p:sp>
        <p:nvSpPr>
          <p:cNvPr id="8" name="CaixaDeTexto 7">
            <a:extLst>
              <a:ext uri="{FF2B5EF4-FFF2-40B4-BE49-F238E27FC236}">
                <a16:creationId xmlns:a16="http://schemas.microsoft.com/office/drawing/2014/main" id="{EA045E58-8059-1229-87B7-D839E70742FA}"/>
              </a:ext>
            </a:extLst>
          </p:cNvPr>
          <p:cNvSpPr txBox="1"/>
          <p:nvPr/>
        </p:nvSpPr>
        <p:spPr>
          <a:xfrm>
            <a:off x="5087816" y="2383567"/>
            <a:ext cx="2016368" cy="1569660"/>
          </a:xfrm>
          <a:prstGeom prst="rect">
            <a:avLst/>
          </a:prstGeom>
          <a:noFill/>
          <a:ln>
            <a:solidFill>
              <a:schemeClr val="accent4">
                <a:lumMod val="60000"/>
                <a:lumOff val="40000"/>
              </a:schemeClr>
            </a:solidFill>
          </a:ln>
        </p:spPr>
        <p:txBody>
          <a:bodyPr wrap="square" rtlCol="0">
            <a:spAutoFit/>
          </a:bodyPr>
          <a:lstStyle/>
          <a:p>
            <a:pPr algn="ctr"/>
            <a:r>
              <a:rPr lang="pt-PT" sz="9600" b="1" dirty="0">
                <a:solidFill>
                  <a:schemeClr val="accent4">
                    <a:lumMod val="75000"/>
                  </a:schemeClr>
                </a:solidFill>
              </a:rPr>
              <a:t>XI</a:t>
            </a:r>
          </a:p>
        </p:txBody>
      </p:sp>
      <p:pic>
        <p:nvPicPr>
          <p:cNvPr id="3" name="Imagem 2">
            <a:extLst>
              <a:ext uri="{FF2B5EF4-FFF2-40B4-BE49-F238E27FC236}">
                <a16:creationId xmlns:a16="http://schemas.microsoft.com/office/drawing/2014/main" id="{15B11A6F-B38A-9228-1599-B9BE882ACF1C}"/>
              </a:ext>
            </a:extLst>
          </p:cNvPr>
          <p:cNvPicPr>
            <a:picLocks noChangeAspect="1"/>
          </p:cNvPicPr>
          <p:nvPr/>
        </p:nvPicPr>
        <p:blipFill>
          <a:blip r:embed="rId3"/>
          <a:stretch>
            <a:fillRect/>
          </a:stretch>
        </p:blipFill>
        <p:spPr>
          <a:xfrm>
            <a:off x="6738764" y="1420559"/>
            <a:ext cx="2505075" cy="3495675"/>
          </a:xfrm>
          <a:prstGeom prst="rect">
            <a:avLst/>
          </a:prstGeom>
        </p:spPr>
      </p:pic>
    </p:spTree>
    <p:extLst>
      <p:ext uri="{BB962C8B-B14F-4D97-AF65-F5344CB8AC3E}">
        <p14:creationId xmlns:p14="http://schemas.microsoft.com/office/powerpoint/2010/main" val="14139495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crush"/>
      </p:transition>
    </mc:Choice>
    <mc:Fallback xmlns="">
      <p:transition spd="slow" advClick="0" advTm="0">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a:extLst>
              <a:ext uri="{FF2B5EF4-FFF2-40B4-BE49-F238E27FC236}">
                <a16:creationId xmlns:a16="http://schemas.microsoft.com/office/drawing/2014/main" id="{3266F262-9DD4-1544-972A-838686ABC3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86015"/>
            <a:ext cx="12192000" cy="7244016"/>
          </a:xfrm>
          <a:prstGeom prst="rect">
            <a:avLst/>
          </a:prstGeom>
          <a:noFill/>
          <a:scene3d>
            <a:camera prst="orthographicFront"/>
            <a:lightRig rig="threePt" dir="t"/>
          </a:scene3d>
          <a:sp3d>
            <a:bevelT prst="relaxedInset"/>
          </a:sp3d>
          <a:extLst>
            <a:ext uri="{909E8E84-426E-40DD-AFC4-6F175D3DCCD1}">
              <a14:hiddenFill xmlns:a14="http://schemas.microsoft.com/office/drawing/2010/main">
                <a:solidFill>
                  <a:srgbClr val="FFFFFF"/>
                </a:solidFill>
              </a14:hiddenFill>
            </a:ext>
          </a:extLst>
        </p:spPr>
      </p:pic>
      <p:sp>
        <p:nvSpPr>
          <p:cNvPr id="2" name="CaixaDeTexto 1">
            <a:extLst>
              <a:ext uri="{FF2B5EF4-FFF2-40B4-BE49-F238E27FC236}">
                <a16:creationId xmlns:a16="http://schemas.microsoft.com/office/drawing/2014/main" id="{BFA99C8F-4DDD-7873-0D4A-DE06B9A31CAE}"/>
              </a:ext>
            </a:extLst>
          </p:cNvPr>
          <p:cNvSpPr txBox="1"/>
          <p:nvPr/>
        </p:nvSpPr>
        <p:spPr>
          <a:xfrm>
            <a:off x="1678745" y="689345"/>
            <a:ext cx="8834510" cy="5909310"/>
          </a:xfrm>
          <a:prstGeom prst="rect">
            <a:avLst/>
          </a:prstGeom>
          <a:noFill/>
        </p:spPr>
        <p:txBody>
          <a:bodyPr wrap="square" rtlCol="0">
            <a:spAutoFit/>
          </a:bodyPr>
          <a:lstStyle/>
          <a:p>
            <a:pPr algn="just"/>
            <a:r>
              <a:rPr lang="pt-PT" sz="2000" b="1" dirty="0"/>
              <a:t>Lá fora eu ia à escola, porque era obrigado. Na realidade não gostava muito das professoras e da forma como davam a matéria, porque como éramos muitos alunos, era complicado chegar às dúvidas de todos.</a:t>
            </a:r>
          </a:p>
          <a:p>
            <a:endParaRPr lang="pt-PT" sz="2000" b="1" dirty="0"/>
          </a:p>
          <a:p>
            <a:pPr algn="just"/>
            <a:r>
              <a:rPr lang="pt-PT" sz="2000" b="1" dirty="0"/>
              <a:t> Quando entrei no Centro Educativo, achei a escola um pouco mais fácil, porque somos menos alunos e também temos mais oportunidade de exprimir as nossas ideias. Há assuntos e trabalhos que aqui são propostos e matérias abordadas que nos interessam mais.</a:t>
            </a:r>
          </a:p>
          <a:p>
            <a:endParaRPr lang="pt-PT" sz="2000" b="1" dirty="0"/>
          </a:p>
          <a:p>
            <a:pPr algn="just"/>
            <a:r>
              <a:rPr lang="pt-PT" sz="2000" b="1" dirty="0"/>
              <a:t>Quando sair do Centro, já terei o 12ª ano (agora estou no 10º) na modalidade de Ensino Recorrente. Isso é bom, porque terei mais oportunidades no mundo do trabalho. Gostaria de ser relojoeiro como o meu avô. Penso ir para a Suíça, tal como ele, onde refez a sua vida.</a:t>
            </a:r>
          </a:p>
          <a:p>
            <a:endParaRPr lang="pt-PT" sz="2000" b="1" dirty="0"/>
          </a:p>
          <a:p>
            <a:pPr algn="just"/>
            <a:r>
              <a:rPr lang="pt-PT" sz="2000" b="1" dirty="0"/>
              <a:t>Seria importante relembrar as pessoas que estão privadas da sua liberdade, que a Educação faz parte da vida, pois ajuda-nos a pensar. Dar visibilidade à Educação nos estabelecimentos prisionais e sociedade em geral através da instauração do Dia da Educação (13 de outubro) é dignificar os reclusos.</a:t>
            </a:r>
          </a:p>
          <a:p>
            <a:r>
              <a:rPr lang="pt-PT" dirty="0"/>
              <a:t>.</a:t>
            </a:r>
          </a:p>
        </p:txBody>
      </p:sp>
    </p:spTree>
    <p:extLst>
      <p:ext uri="{BB962C8B-B14F-4D97-AF65-F5344CB8AC3E}">
        <p14:creationId xmlns:p14="http://schemas.microsoft.com/office/powerpoint/2010/main" val="1575916424"/>
      </p:ext>
    </p:extLst>
  </p:cSld>
  <p:clrMapOvr>
    <a:masterClrMapping/>
  </p:clrMapOvr>
  <mc:AlternateContent xmlns:mc="http://schemas.openxmlformats.org/markup-compatibility/2006" xmlns:p14="http://schemas.microsoft.com/office/powerpoint/2010/main">
    <mc:Choice Requires="p14">
      <p:transition spd="slow" p14:dur="1250" advClick="0" advTm="43000">
        <p14:flip dir="r"/>
      </p:transition>
    </mc:Choice>
    <mc:Fallback xmlns="">
      <p:transition spd="slow" advClick="0" advTm="43000">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766778-A82F-3EF1-7B3D-D442F3E5C923}"/>
            </a:ext>
          </a:extLst>
        </p:cNvPr>
        <p:cNvGrpSpPr/>
        <p:nvPr/>
      </p:nvGrpSpPr>
      <p:grpSpPr>
        <a:xfrm>
          <a:off x="0" y="0"/>
          <a:ext cx="0" cy="0"/>
          <a:chOff x="0" y="0"/>
          <a:chExt cx="0" cy="0"/>
        </a:xfrm>
      </p:grpSpPr>
      <p:pic>
        <p:nvPicPr>
          <p:cNvPr id="7" name="Imagem 6">
            <a:extLst>
              <a:ext uri="{FF2B5EF4-FFF2-40B4-BE49-F238E27FC236}">
                <a16:creationId xmlns:a16="http://schemas.microsoft.com/office/drawing/2014/main" id="{28BAA948-41DE-E7ED-EBC8-029B71E92B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228360" cy="6858000"/>
          </a:xfrm>
          <a:prstGeom prst="rect">
            <a:avLst/>
          </a:prstGeom>
          <a:solidFill>
            <a:schemeClr val="bg1">
              <a:lumMod val="95000"/>
              <a:alpha val="54000"/>
            </a:schemeClr>
          </a:solidFill>
          <a:scene3d>
            <a:camera prst="orthographicFront"/>
            <a:lightRig rig="threePt" dir="t"/>
          </a:scene3d>
          <a:sp3d>
            <a:bevelT prst="relaxedInset"/>
            <a:bevelB w="152400" h="50800" prst="softRound"/>
          </a:sp3d>
        </p:spPr>
      </p:pic>
      <p:sp>
        <p:nvSpPr>
          <p:cNvPr id="8" name="CaixaDeTexto 7">
            <a:extLst>
              <a:ext uri="{FF2B5EF4-FFF2-40B4-BE49-F238E27FC236}">
                <a16:creationId xmlns:a16="http://schemas.microsoft.com/office/drawing/2014/main" id="{C2A97FF8-1E4D-A827-C7B0-130A907C3908}"/>
              </a:ext>
            </a:extLst>
          </p:cNvPr>
          <p:cNvSpPr txBox="1"/>
          <p:nvPr/>
        </p:nvSpPr>
        <p:spPr>
          <a:xfrm>
            <a:off x="5087816" y="2383567"/>
            <a:ext cx="2016368" cy="1569660"/>
          </a:xfrm>
          <a:prstGeom prst="rect">
            <a:avLst/>
          </a:prstGeom>
          <a:noFill/>
          <a:ln>
            <a:solidFill>
              <a:schemeClr val="accent4">
                <a:lumMod val="60000"/>
                <a:lumOff val="40000"/>
              </a:schemeClr>
            </a:solidFill>
          </a:ln>
        </p:spPr>
        <p:txBody>
          <a:bodyPr wrap="square" rtlCol="0">
            <a:spAutoFit/>
          </a:bodyPr>
          <a:lstStyle/>
          <a:p>
            <a:pPr algn="ctr"/>
            <a:r>
              <a:rPr lang="pt-PT" sz="9600" b="1" dirty="0">
                <a:solidFill>
                  <a:schemeClr val="accent4">
                    <a:lumMod val="75000"/>
                  </a:schemeClr>
                </a:solidFill>
              </a:rPr>
              <a:t>XII</a:t>
            </a:r>
          </a:p>
        </p:txBody>
      </p:sp>
      <p:pic>
        <p:nvPicPr>
          <p:cNvPr id="2" name="Imagem 1">
            <a:extLst>
              <a:ext uri="{FF2B5EF4-FFF2-40B4-BE49-F238E27FC236}">
                <a16:creationId xmlns:a16="http://schemas.microsoft.com/office/drawing/2014/main" id="{25DA0BAA-D380-04EF-FC24-B3D20F76F1F2}"/>
              </a:ext>
            </a:extLst>
          </p:cNvPr>
          <p:cNvPicPr>
            <a:picLocks noChangeAspect="1"/>
          </p:cNvPicPr>
          <p:nvPr/>
        </p:nvPicPr>
        <p:blipFill>
          <a:blip r:embed="rId3"/>
          <a:stretch>
            <a:fillRect/>
          </a:stretch>
        </p:blipFill>
        <p:spPr>
          <a:xfrm>
            <a:off x="6755090" y="1682343"/>
            <a:ext cx="2505673" cy="3493311"/>
          </a:xfrm>
          <a:prstGeom prst="rect">
            <a:avLst/>
          </a:prstGeom>
        </p:spPr>
      </p:pic>
    </p:spTree>
    <p:extLst>
      <p:ext uri="{BB962C8B-B14F-4D97-AF65-F5344CB8AC3E}">
        <p14:creationId xmlns:p14="http://schemas.microsoft.com/office/powerpoint/2010/main" val="37939205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crush"/>
      </p:transition>
    </mc:Choice>
    <mc:Fallback xmlns="">
      <p:transition spd="slow" advClick="0" advTm="0">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a:extLst>
              <a:ext uri="{FF2B5EF4-FFF2-40B4-BE49-F238E27FC236}">
                <a16:creationId xmlns:a16="http://schemas.microsoft.com/office/drawing/2014/main" id="{8DFAC5EE-2628-3F1D-3F90-590C461473F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414" t="4269" r="5411" b="11860"/>
          <a:stretch/>
        </p:blipFill>
        <p:spPr bwMode="auto">
          <a:xfrm>
            <a:off x="0" y="-1419726"/>
            <a:ext cx="12705347" cy="8683171"/>
          </a:xfrm>
          <a:prstGeom prst="rect">
            <a:avLst/>
          </a:prstGeom>
          <a:noFill/>
          <a:extLst>
            <a:ext uri="{909E8E84-426E-40DD-AFC4-6F175D3DCCD1}">
              <a14:hiddenFill xmlns:a14="http://schemas.microsoft.com/office/drawing/2010/main">
                <a:solidFill>
                  <a:srgbClr val="FFFFFF"/>
                </a:solidFill>
              </a14:hiddenFill>
            </a:ext>
          </a:extLst>
        </p:spPr>
      </p:pic>
      <p:sp>
        <p:nvSpPr>
          <p:cNvPr id="2" name="CaixaDeTexto 1">
            <a:extLst>
              <a:ext uri="{FF2B5EF4-FFF2-40B4-BE49-F238E27FC236}">
                <a16:creationId xmlns:a16="http://schemas.microsoft.com/office/drawing/2014/main" id="{A04CC403-ACA8-05E2-B400-29C602334E8B}"/>
              </a:ext>
            </a:extLst>
          </p:cNvPr>
          <p:cNvSpPr txBox="1"/>
          <p:nvPr/>
        </p:nvSpPr>
        <p:spPr>
          <a:xfrm>
            <a:off x="1540043" y="338311"/>
            <a:ext cx="9288378" cy="6217087"/>
          </a:xfrm>
          <a:prstGeom prst="rect">
            <a:avLst/>
          </a:prstGeom>
          <a:noFill/>
        </p:spPr>
        <p:txBody>
          <a:bodyPr wrap="square" rtlCol="0">
            <a:spAutoFit/>
          </a:bodyPr>
          <a:lstStyle/>
          <a:p>
            <a:pPr algn="just"/>
            <a:r>
              <a:rPr lang="pt-PT" sz="2000" b="1" dirty="0"/>
              <a:t>Antes de entrar para o </a:t>
            </a:r>
            <a:r>
              <a:rPr lang="pt-PT" sz="2000" b="1"/>
              <a:t>Centro Educativo </a:t>
            </a:r>
            <a:r>
              <a:rPr lang="pt-PT" sz="2000" b="1" dirty="0"/>
              <a:t>não ia à escola. Não gostava das professoras. Ficava sempre com os meus amigos. Não tinha piada e não gostava das professoras. Só gostava das ciências, porque tinha sempre 100%.</a:t>
            </a:r>
          </a:p>
          <a:p>
            <a:pPr algn="just"/>
            <a:endParaRPr lang="pt-PT" sz="2000" b="1" dirty="0"/>
          </a:p>
          <a:p>
            <a:pPr algn="just"/>
            <a:r>
              <a:rPr lang="pt-PT" sz="2000" b="1" dirty="0"/>
              <a:t>Aqui no Centro Educativo é diferente. Aprendo as coisas das aulas que são mais interessante e também quero tirar a carta de condução e, para isso, é necessário, no mínimo, ter o 9º ano. E como também quero ser cantor e massagista, preciso de formação.</a:t>
            </a:r>
          </a:p>
          <a:p>
            <a:pPr algn="just"/>
            <a:endParaRPr lang="pt-PT" sz="2000" b="1" dirty="0"/>
          </a:p>
          <a:p>
            <a:pPr algn="just"/>
            <a:r>
              <a:rPr lang="pt-PT" sz="2000" b="1" dirty="0"/>
              <a:t>Aqui aprendo coisas mesmo interessantes: contas de dinheiro e a escrever melhor. A melhor coisa vai ser quando eu sair, pois vou levar o dossier para me lembrar das professoras todas. Se for para casa da minha mãe, vou-me lembrar do passado no futuro. Hei de ajudar a minha família no que for preciso, seja no café ou noutro lado e nunca mais farei mal a ninguém. Temos de aprender a ouvir as pessoas em todo o lado.</a:t>
            </a:r>
          </a:p>
          <a:p>
            <a:pPr algn="just"/>
            <a:endParaRPr lang="pt-PT" sz="2000" b="1" dirty="0"/>
          </a:p>
          <a:p>
            <a:pPr algn="just"/>
            <a:r>
              <a:rPr lang="pt-PT" sz="2000" b="1" dirty="0"/>
              <a:t>É necessário haver escola nas prisões para termos segundas oportunidades na vida e, por isso, seria bom lembrar a população da existência das instituições prisionais  através do Dia Internacional da Educação nas Prisões.</a:t>
            </a:r>
          </a:p>
          <a:p>
            <a:endParaRPr lang="pt-PT" dirty="0"/>
          </a:p>
        </p:txBody>
      </p:sp>
    </p:spTree>
    <p:extLst>
      <p:ext uri="{BB962C8B-B14F-4D97-AF65-F5344CB8AC3E}">
        <p14:creationId xmlns:p14="http://schemas.microsoft.com/office/powerpoint/2010/main" val="3866806953"/>
      </p:ext>
    </p:extLst>
  </p:cSld>
  <p:clrMapOvr>
    <a:masterClrMapping/>
  </p:clrMapOvr>
  <mc:AlternateContent xmlns:mc="http://schemas.openxmlformats.org/markup-compatibility/2006" xmlns:p14="http://schemas.microsoft.com/office/powerpoint/2010/main">
    <mc:Choice Requires="p14">
      <p:transition spd="slow" advClick="0" advTm="38000">
        <p14:flythrough/>
      </p:transition>
    </mc:Choice>
    <mc:Fallback xmlns="">
      <p:transition spd="slow" advClick="0" advTm="38000">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880686-AEF1-143D-A662-73429987927F}"/>
            </a:ext>
          </a:extLst>
        </p:cNvPr>
        <p:cNvGrpSpPr/>
        <p:nvPr/>
      </p:nvGrpSpPr>
      <p:grpSpPr>
        <a:xfrm>
          <a:off x="0" y="0"/>
          <a:ext cx="0" cy="0"/>
          <a:chOff x="0" y="0"/>
          <a:chExt cx="0" cy="0"/>
        </a:xfrm>
      </p:grpSpPr>
      <p:pic>
        <p:nvPicPr>
          <p:cNvPr id="7" name="Imagem 6">
            <a:extLst>
              <a:ext uri="{FF2B5EF4-FFF2-40B4-BE49-F238E27FC236}">
                <a16:creationId xmlns:a16="http://schemas.microsoft.com/office/drawing/2014/main" id="{3A83F354-CA0C-7ECA-34AB-C50EA08807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28360" cy="6858000"/>
          </a:xfrm>
          <a:prstGeom prst="rect">
            <a:avLst/>
          </a:prstGeom>
          <a:solidFill>
            <a:schemeClr val="bg1">
              <a:lumMod val="95000"/>
              <a:alpha val="54000"/>
            </a:schemeClr>
          </a:solidFill>
          <a:scene3d>
            <a:camera prst="orthographicFront"/>
            <a:lightRig rig="threePt" dir="t"/>
          </a:scene3d>
          <a:sp3d>
            <a:bevelT prst="relaxedInset"/>
            <a:bevelB w="152400" h="50800" prst="softRound"/>
          </a:sp3d>
        </p:spPr>
      </p:pic>
      <p:sp>
        <p:nvSpPr>
          <p:cNvPr id="8" name="CaixaDeTexto 7">
            <a:extLst>
              <a:ext uri="{FF2B5EF4-FFF2-40B4-BE49-F238E27FC236}">
                <a16:creationId xmlns:a16="http://schemas.microsoft.com/office/drawing/2014/main" id="{FC5193EA-5BA3-EE3B-C850-433654E152A6}"/>
              </a:ext>
            </a:extLst>
          </p:cNvPr>
          <p:cNvSpPr txBox="1"/>
          <p:nvPr/>
        </p:nvSpPr>
        <p:spPr>
          <a:xfrm>
            <a:off x="5087816" y="2383567"/>
            <a:ext cx="2016368" cy="1569660"/>
          </a:xfrm>
          <a:prstGeom prst="rect">
            <a:avLst/>
          </a:prstGeom>
          <a:noFill/>
          <a:ln>
            <a:solidFill>
              <a:schemeClr val="accent4">
                <a:lumMod val="60000"/>
                <a:lumOff val="40000"/>
              </a:schemeClr>
            </a:solidFill>
          </a:ln>
        </p:spPr>
        <p:txBody>
          <a:bodyPr wrap="square" rtlCol="0">
            <a:spAutoFit/>
          </a:bodyPr>
          <a:lstStyle/>
          <a:p>
            <a:pPr algn="ctr"/>
            <a:r>
              <a:rPr lang="pt-PT" sz="9600" b="1" dirty="0">
                <a:solidFill>
                  <a:schemeClr val="accent4">
                    <a:lumMod val="75000"/>
                  </a:schemeClr>
                </a:solidFill>
              </a:rPr>
              <a:t>XIII</a:t>
            </a:r>
          </a:p>
        </p:txBody>
      </p:sp>
      <p:pic>
        <p:nvPicPr>
          <p:cNvPr id="3" name="Imagem 2">
            <a:extLst>
              <a:ext uri="{FF2B5EF4-FFF2-40B4-BE49-F238E27FC236}">
                <a16:creationId xmlns:a16="http://schemas.microsoft.com/office/drawing/2014/main" id="{8EEA3A3F-B30F-700D-831C-5B24FAFE7EF2}"/>
              </a:ext>
            </a:extLst>
          </p:cNvPr>
          <p:cNvPicPr>
            <a:picLocks noChangeAspect="1"/>
          </p:cNvPicPr>
          <p:nvPr/>
        </p:nvPicPr>
        <p:blipFill>
          <a:blip r:embed="rId3"/>
          <a:stretch>
            <a:fillRect/>
          </a:stretch>
        </p:blipFill>
        <p:spPr>
          <a:xfrm>
            <a:off x="6900351" y="1420559"/>
            <a:ext cx="2505075" cy="3495675"/>
          </a:xfrm>
          <a:prstGeom prst="rect">
            <a:avLst/>
          </a:prstGeom>
        </p:spPr>
      </p:pic>
    </p:spTree>
    <p:extLst>
      <p:ext uri="{BB962C8B-B14F-4D97-AF65-F5344CB8AC3E}">
        <p14:creationId xmlns:p14="http://schemas.microsoft.com/office/powerpoint/2010/main" val="16368200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crush"/>
      </p:transition>
    </mc:Choice>
    <mc:Fallback xmlns="">
      <p:transition spd="slow" advClick="0" advTm="0">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28F99411-E893-40D8-94BC-B5339D349A44}"/>
              </a:ext>
            </a:extLst>
          </p:cNvPr>
          <p:cNvPicPr>
            <a:picLocks noChangeAspect="1"/>
          </p:cNvPicPr>
          <p:nvPr/>
        </p:nvPicPr>
        <p:blipFill>
          <a:blip r:embed="rId2"/>
          <a:stretch>
            <a:fillRect/>
          </a:stretch>
        </p:blipFill>
        <p:spPr>
          <a:xfrm>
            <a:off x="0" y="-3517"/>
            <a:ext cx="12192000" cy="6858000"/>
          </a:xfrm>
          <a:prstGeom prst="rect">
            <a:avLst/>
          </a:prstGeom>
        </p:spPr>
      </p:pic>
      <p:sp>
        <p:nvSpPr>
          <p:cNvPr id="3" name="CaixaDeTexto 2">
            <a:extLst>
              <a:ext uri="{FF2B5EF4-FFF2-40B4-BE49-F238E27FC236}">
                <a16:creationId xmlns:a16="http://schemas.microsoft.com/office/drawing/2014/main" id="{0557FFDB-5E79-D150-062A-64D4330CD747}"/>
              </a:ext>
            </a:extLst>
          </p:cNvPr>
          <p:cNvSpPr txBox="1"/>
          <p:nvPr/>
        </p:nvSpPr>
        <p:spPr>
          <a:xfrm>
            <a:off x="513349" y="474803"/>
            <a:ext cx="11518230" cy="5901359"/>
          </a:xfrm>
          <a:prstGeom prst="rect">
            <a:avLst/>
          </a:prstGeom>
          <a:noFill/>
        </p:spPr>
        <p:txBody>
          <a:bodyPr wrap="square">
            <a:spAutoFit/>
          </a:bodyPr>
          <a:lstStyle/>
          <a:p>
            <a:pPr algn="just">
              <a:lnSpc>
                <a:spcPct val="107000"/>
              </a:lnSpc>
              <a:spcAft>
                <a:spcPts val="800"/>
              </a:spcAft>
            </a:pPr>
            <a:r>
              <a:rPr lang="pt-PT" sz="2400" b="1"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A partir do 6º ano deixei de frequentar a escola. Desisti, porque não entendia a matéria e acho que os meus professores não o sabiam e não me ajudavam. Agora, no centro educativo já dou importância à escola,  porque já entendo alguma matéria e gosto de aprender coisas novas nas aulas. Para além das disciplinas de CLC, MCT, CD, LE, frequento o curso de Cozinha e de Jardinagem. Não tinha pensado nestas áreas e até estou a gostar, principalmente do curso de Jardinagem, apesar de não ser nestas áreas que quero trabalhar no futuro. </a:t>
            </a:r>
          </a:p>
          <a:p>
            <a:pPr algn="just">
              <a:lnSpc>
                <a:spcPct val="107000"/>
              </a:lnSpc>
              <a:spcAft>
                <a:spcPts val="800"/>
              </a:spcAft>
            </a:pPr>
            <a:r>
              <a:rPr lang="pt-PT" sz="2400" b="1"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Aqui, também gosto muito de Matemática. As matérias lecionadas no centro estão mais ligadas ao dia a dia das pessoas. Para além disso, o facto de as turmas serem </a:t>
            </a:r>
            <a:r>
              <a:rPr lang="pt-PT" sz="2400" b="1" kern="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pequenas facilita </a:t>
            </a:r>
            <a:r>
              <a:rPr lang="pt-PT" sz="2400" b="1"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as aprendizagens, porque as aulas são mais tranquilas.</a:t>
            </a:r>
          </a:p>
          <a:p>
            <a:pPr algn="just"/>
            <a:r>
              <a:rPr lang="pt-PT" sz="2800" b="1" kern="0" dirty="0">
                <a:solidFill>
                  <a:schemeClr val="bg1"/>
                </a:solidFill>
                <a:effectLst/>
                <a:latin typeface="Shruti" panose="020B0502040204020203" pitchFamily="34" charset="0"/>
                <a:ea typeface="Times New Roman" panose="02020603050405020304" pitchFamily="18" charset="0"/>
                <a:cs typeface="Shruti" panose="020B0502040204020203" pitchFamily="34" charset="0"/>
              </a:rPr>
              <a:t>Não é importante existir o Dia Internacional da Educação nas Prisões para as pessoas em geral. Mas para os reclusos é. </a:t>
            </a:r>
            <a:endParaRPr lang="pt-PT" sz="2400" b="1" dirty="0">
              <a:solidFill>
                <a:schemeClr val="bg1"/>
              </a:solidFill>
              <a:latin typeface="Shruti" panose="020B0502040204020203" pitchFamily="34" charset="0"/>
              <a:cs typeface="Shruti" panose="020B0502040204020203" pitchFamily="34" charset="0"/>
            </a:endParaRPr>
          </a:p>
        </p:txBody>
      </p:sp>
    </p:spTree>
    <p:extLst>
      <p:ext uri="{BB962C8B-B14F-4D97-AF65-F5344CB8AC3E}">
        <p14:creationId xmlns:p14="http://schemas.microsoft.com/office/powerpoint/2010/main" val="2172578483"/>
      </p:ext>
    </p:extLst>
  </p:cSld>
  <p:clrMapOvr>
    <a:masterClrMapping/>
  </p:clrMapOvr>
  <mc:AlternateContent xmlns:mc="http://schemas.openxmlformats.org/markup-compatibility/2006" xmlns:p14="http://schemas.microsoft.com/office/powerpoint/2010/main">
    <mc:Choice Requires="p14">
      <p:transition spd="slow" p14:dur="3000" advClick="0" advTm="35000">
        <p14:shred/>
      </p:transition>
    </mc:Choice>
    <mc:Fallback xmlns="">
      <p:transition spd="slow" advClick="0" advTm="35000">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C62712-18F3-E533-646E-D7CAB0755F6C}"/>
            </a:ext>
          </a:extLst>
        </p:cNvPr>
        <p:cNvGrpSpPr/>
        <p:nvPr/>
      </p:nvGrpSpPr>
      <p:grpSpPr>
        <a:xfrm>
          <a:off x="0" y="0"/>
          <a:ext cx="0" cy="0"/>
          <a:chOff x="0" y="0"/>
          <a:chExt cx="0" cy="0"/>
        </a:xfrm>
      </p:grpSpPr>
      <p:pic>
        <p:nvPicPr>
          <p:cNvPr id="7" name="Imagem 6">
            <a:extLst>
              <a:ext uri="{FF2B5EF4-FFF2-40B4-BE49-F238E27FC236}">
                <a16:creationId xmlns:a16="http://schemas.microsoft.com/office/drawing/2014/main" id="{D2C90121-27D6-8D5E-4B46-CC0E59AF1F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28360" cy="6858000"/>
          </a:xfrm>
          <a:prstGeom prst="rect">
            <a:avLst/>
          </a:prstGeom>
          <a:solidFill>
            <a:schemeClr val="bg1">
              <a:lumMod val="95000"/>
              <a:alpha val="54000"/>
            </a:schemeClr>
          </a:solidFill>
          <a:scene3d>
            <a:camera prst="orthographicFront"/>
            <a:lightRig rig="threePt" dir="t"/>
          </a:scene3d>
          <a:sp3d>
            <a:bevelT prst="relaxedInset"/>
            <a:bevelB w="152400" h="50800" prst="softRound"/>
          </a:sp3d>
        </p:spPr>
      </p:pic>
      <p:sp>
        <p:nvSpPr>
          <p:cNvPr id="8" name="CaixaDeTexto 7">
            <a:extLst>
              <a:ext uri="{FF2B5EF4-FFF2-40B4-BE49-F238E27FC236}">
                <a16:creationId xmlns:a16="http://schemas.microsoft.com/office/drawing/2014/main" id="{F3AE8A07-C7B4-7713-8A82-C03C25E781C4}"/>
              </a:ext>
            </a:extLst>
          </p:cNvPr>
          <p:cNvSpPr txBox="1"/>
          <p:nvPr/>
        </p:nvSpPr>
        <p:spPr>
          <a:xfrm>
            <a:off x="5087816" y="2383567"/>
            <a:ext cx="2016368" cy="1569660"/>
          </a:xfrm>
          <a:prstGeom prst="rect">
            <a:avLst/>
          </a:prstGeom>
          <a:noFill/>
          <a:ln>
            <a:solidFill>
              <a:schemeClr val="accent4">
                <a:lumMod val="60000"/>
                <a:lumOff val="40000"/>
              </a:schemeClr>
            </a:solidFill>
          </a:ln>
        </p:spPr>
        <p:txBody>
          <a:bodyPr wrap="square" rtlCol="0">
            <a:spAutoFit/>
          </a:bodyPr>
          <a:lstStyle/>
          <a:p>
            <a:pPr algn="ctr"/>
            <a:r>
              <a:rPr lang="pt-PT" sz="9600" b="1" dirty="0">
                <a:solidFill>
                  <a:schemeClr val="accent4">
                    <a:lumMod val="75000"/>
                  </a:schemeClr>
                </a:solidFill>
              </a:rPr>
              <a:t>XIV</a:t>
            </a:r>
          </a:p>
        </p:txBody>
      </p:sp>
      <p:pic>
        <p:nvPicPr>
          <p:cNvPr id="3" name="Imagem 2">
            <a:extLst>
              <a:ext uri="{FF2B5EF4-FFF2-40B4-BE49-F238E27FC236}">
                <a16:creationId xmlns:a16="http://schemas.microsoft.com/office/drawing/2014/main" id="{A0981D69-AF9D-5CDF-7C35-B9641CEB1D47}"/>
              </a:ext>
            </a:extLst>
          </p:cNvPr>
          <p:cNvPicPr>
            <a:picLocks noChangeAspect="1"/>
          </p:cNvPicPr>
          <p:nvPr/>
        </p:nvPicPr>
        <p:blipFill>
          <a:blip r:embed="rId3"/>
          <a:stretch>
            <a:fillRect/>
          </a:stretch>
        </p:blipFill>
        <p:spPr>
          <a:xfrm>
            <a:off x="7161196" y="1420559"/>
            <a:ext cx="2505075" cy="3495675"/>
          </a:xfrm>
          <a:prstGeom prst="rect">
            <a:avLst/>
          </a:prstGeom>
        </p:spPr>
      </p:pic>
    </p:spTree>
    <p:extLst>
      <p:ext uri="{BB962C8B-B14F-4D97-AF65-F5344CB8AC3E}">
        <p14:creationId xmlns:p14="http://schemas.microsoft.com/office/powerpoint/2010/main" val="12483907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crush"/>
      </p:transition>
    </mc:Choice>
    <mc:Fallback xmlns="">
      <p:transition spd="slow" advClick="0" advTm="0">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98F3B5E6-159C-020F-B4C2-544200BB7754}"/>
              </a:ext>
            </a:extLst>
          </p:cNvPr>
          <p:cNvPicPr>
            <a:picLocks noChangeAspect="1"/>
          </p:cNvPicPr>
          <p:nvPr/>
        </p:nvPicPr>
        <p:blipFill>
          <a:blip r:embed="rId2"/>
          <a:stretch>
            <a:fillRect/>
          </a:stretch>
        </p:blipFill>
        <p:spPr>
          <a:xfrm>
            <a:off x="0" y="0"/>
            <a:ext cx="12192000" cy="6858000"/>
          </a:xfrm>
          <a:prstGeom prst="rect">
            <a:avLst/>
          </a:prstGeom>
        </p:spPr>
      </p:pic>
      <p:sp>
        <p:nvSpPr>
          <p:cNvPr id="3" name="CaixaDeTexto 2">
            <a:extLst>
              <a:ext uri="{FF2B5EF4-FFF2-40B4-BE49-F238E27FC236}">
                <a16:creationId xmlns:a16="http://schemas.microsoft.com/office/drawing/2014/main" id="{990AD487-81E8-BE5E-1D97-DF4FCB41F294}"/>
              </a:ext>
            </a:extLst>
          </p:cNvPr>
          <p:cNvSpPr txBox="1"/>
          <p:nvPr/>
        </p:nvSpPr>
        <p:spPr>
          <a:xfrm>
            <a:off x="804040" y="1063682"/>
            <a:ext cx="10828421" cy="4401205"/>
          </a:xfrm>
          <a:prstGeom prst="rect">
            <a:avLst/>
          </a:prstGeom>
          <a:noFill/>
        </p:spPr>
        <p:txBody>
          <a:bodyPr wrap="square">
            <a:spAutoFit/>
          </a:bodyPr>
          <a:lstStyle/>
          <a:p>
            <a:pPr algn="just"/>
            <a:r>
              <a:rPr lang="pt-PT" sz="2000" b="1" dirty="0">
                <a:solidFill>
                  <a:schemeClr val="bg1"/>
                </a:solidFill>
              </a:rPr>
              <a:t>A partir do 6º ano deixei de frequentar a escola. Desisti, porque não entendia a matéria e acho que os meus professores não o sabiam e não me ajudavam. Agora, no Centro Educativo já dou importância à escola,  porque já entendo alguma matéria e gosto de aprender coisas novas nas aulas. </a:t>
            </a:r>
          </a:p>
          <a:p>
            <a:pPr algn="just"/>
            <a:endParaRPr lang="pt-PT" sz="2000" b="1" dirty="0">
              <a:solidFill>
                <a:schemeClr val="bg1"/>
              </a:solidFill>
            </a:endParaRPr>
          </a:p>
          <a:p>
            <a:pPr algn="just"/>
            <a:r>
              <a:rPr lang="pt-PT" sz="2000" b="1" dirty="0">
                <a:solidFill>
                  <a:schemeClr val="bg1"/>
                </a:solidFill>
              </a:rPr>
              <a:t>Para além das disciplinas de CLC, MCT, CD, LE, frequento o curso de Cozinha e de Jardinagem. Não tinha pensado nestas áreas e até estou a gostar, principalmente do curso de Jardinagem, apesar de não ser nestas áreas que quero trabalhar no futuro.</a:t>
            </a:r>
          </a:p>
          <a:p>
            <a:pPr algn="just"/>
            <a:endParaRPr lang="pt-PT" sz="2000" b="1" dirty="0">
              <a:solidFill>
                <a:schemeClr val="bg1"/>
              </a:solidFill>
            </a:endParaRPr>
          </a:p>
          <a:p>
            <a:pPr algn="just"/>
            <a:r>
              <a:rPr lang="pt-PT" sz="2000" b="1" dirty="0">
                <a:solidFill>
                  <a:schemeClr val="bg1"/>
                </a:solidFill>
              </a:rPr>
              <a:t>Aqui também gosto muito de Matemática. As matérias lecionadas no centro estão mais ligadas ao dia a dia das pessoas. Para além disso, o facto de as turmas serem pequenas, facilitam as aprendizagens, porque as aulas são mais tranquilas.</a:t>
            </a:r>
          </a:p>
          <a:p>
            <a:pPr algn="just"/>
            <a:endParaRPr lang="pt-PT" sz="2000" b="1" dirty="0">
              <a:solidFill>
                <a:schemeClr val="bg1"/>
              </a:solidFill>
            </a:endParaRPr>
          </a:p>
          <a:p>
            <a:pPr algn="just"/>
            <a:r>
              <a:rPr lang="pt-PT" sz="2000" b="1" dirty="0">
                <a:solidFill>
                  <a:schemeClr val="bg1"/>
                </a:solidFill>
              </a:rPr>
              <a:t>É importante existir o Dia </a:t>
            </a:r>
            <a:r>
              <a:rPr lang="pt-PT" sz="2000" b="1">
                <a:solidFill>
                  <a:schemeClr val="bg1"/>
                </a:solidFill>
              </a:rPr>
              <a:t>Internacional da </a:t>
            </a:r>
            <a:r>
              <a:rPr lang="pt-PT" sz="2000" b="1" dirty="0">
                <a:solidFill>
                  <a:schemeClr val="bg1"/>
                </a:solidFill>
              </a:rPr>
              <a:t>Educação nas Prisões, claro, para nos reconhecer um pouco mais. </a:t>
            </a:r>
          </a:p>
        </p:txBody>
      </p:sp>
    </p:spTree>
    <p:extLst>
      <p:ext uri="{BB962C8B-B14F-4D97-AF65-F5344CB8AC3E}">
        <p14:creationId xmlns:p14="http://schemas.microsoft.com/office/powerpoint/2010/main" val="13633074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750" advClick="0" advTm="28000">
        <p15:prstTrans prst="wind"/>
      </p:transition>
    </mc:Choice>
    <mc:Fallback xmlns="">
      <p:transition spd="slow" advClick="0" advTm="28000">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081882-F4CF-10E4-B199-A4E9D3FDC135}"/>
            </a:ext>
          </a:extLst>
        </p:cNvPr>
        <p:cNvGrpSpPr/>
        <p:nvPr/>
      </p:nvGrpSpPr>
      <p:grpSpPr>
        <a:xfrm>
          <a:off x="0" y="0"/>
          <a:ext cx="0" cy="0"/>
          <a:chOff x="0" y="0"/>
          <a:chExt cx="0" cy="0"/>
        </a:xfrm>
      </p:grpSpPr>
      <p:pic>
        <p:nvPicPr>
          <p:cNvPr id="7" name="Imagem 6">
            <a:extLst>
              <a:ext uri="{FF2B5EF4-FFF2-40B4-BE49-F238E27FC236}">
                <a16:creationId xmlns:a16="http://schemas.microsoft.com/office/drawing/2014/main" id="{7CC1912E-5504-FC18-005B-1A32AC51CF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28360" cy="6858000"/>
          </a:xfrm>
          <a:prstGeom prst="rect">
            <a:avLst/>
          </a:prstGeom>
          <a:solidFill>
            <a:schemeClr val="bg1">
              <a:lumMod val="95000"/>
              <a:alpha val="54000"/>
            </a:schemeClr>
          </a:solidFill>
          <a:scene3d>
            <a:camera prst="orthographicFront"/>
            <a:lightRig rig="threePt" dir="t"/>
          </a:scene3d>
          <a:sp3d>
            <a:bevelT prst="relaxedInset"/>
            <a:bevelB w="152400" h="50800" prst="softRound"/>
          </a:sp3d>
        </p:spPr>
      </p:pic>
      <p:sp>
        <p:nvSpPr>
          <p:cNvPr id="8" name="CaixaDeTexto 7">
            <a:extLst>
              <a:ext uri="{FF2B5EF4-FFF2-40B4-BE49-F238E27FC236}">
                <a16:creationId xmlns:a16="http://schemas.microsoft.com/office/drawing/2014/main" id="{EF60023D-6E82-E312-6831-811576C8D653}"/>
              </a:ext>
            </a:extLst>
          </p:cNvPr>
          <p:cNvSpPr txBox="1"/>
          <p:nvPr/>
        </p:nvSpPr>
        <p:spPr>
          <a:xfrm>
            <a:off x="5087816" y="2383567"/>
            <a:ext cx="2016368" cy="1569660"/>
          </a:xfrm>
          <a:prstGeom prst="rect">
            <a:avLst/>
          </a:prstGeom>
          <a:noFill/>
          <a:ln>
            <a:solidFill>
              <a:schemeClr val="accent4">
                <a:lumMod val="60000"/>
                <a:lumOff val="40000"/>
              </a:schemeClr>
            </a:solidFill>
          </a:ln>
        </p:spPr>
        <p:txBody>
          <a:bodyPr wrap="square" rtlCol="0">
            <a:spAutoFit/>
          </a:bodyPr>
          <a:lstStyle/>
          <a:p>
            <a:pPr algn="ctr"/>
            <a:r>
              <a:rPr lang="pt-PT" sz="9600" b="1" dirty="0">
                <a:solidFill>
                  <a:schemeClr val="accent4">
                    <a:lumMod val="75000"/>
                  </a:schemeClr>
                </a:solidFill>
              </a:rPr>
              <a:t>XV</a:t>
            </a:r>
          </a:p>
        </p:txBody>
      </p:sp>
      <p:pic>
        <p:nvPicPr>
          <p:cNvPr id="3" name="Imagem 2">
            <a:extLst>
              <a:ext uri="{FF2B5EF4-FFF2-40B4-BE49-F238E27FC236}">
                <a16:creationId xmlns:a16="http://schemas.microsoft.com/office/drawing/2014/main" id="{BA35E75A-19FE-6AA4-FD44-22D2D812CC8B}"/>
              </a:ext>
            </a:extLst>
          </p:cNvPr>
          <p:cNvPicPr>
            <a:picLocks noChangeAspect="1"/>
          </p:cNvPicPr>
          <p:nvPr/>
        </p:nvPicPr>
        <p:blipFill>
          <a:blip r:embed="rId3"/>
          <a:stretch>
            <a:fillRect/>
          </a:stretch>
        </p:blipFill>
        <p:spPr>
          <a:xfrm>
            <a:off x="6772014" y="1420559"/>
            <a:ext cx="2505075" cy="3495675"/>
          </a:xfrm>
          <a:prstGeom prst="rect">
            <a:avLst/>
          </a:prstGeom>
        </p:spPr>
      </p:pic>
    </p:spTree>
    <p:extLst>
      <p:ext uri="{BB962C8B-B14F-4D97-AF65-F5344CB8AC3E}">
        <p14:creationId xmlns:p14="http://schemas.microsoft.com/office/powerpoint/2010/main" val="39844788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advClick="0" advTm="0">
        <p15:prstTrans prst="crush"/>
      </p:transition>
    </mc:Choice>
    <mc:Fallback xmlns="">
      <p:transition spd="slow" advClick="0" advTm="0">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Papel, Padronizar, Textura">
            <a:extLst>
              <a:ext uri="{FF2B5EF4-FFF2-40B4-BE49-F238E27FC236}">
                <a16:creationId xmlns:a16="http://schemas.microsoft.com/office/drawing/2014/main" id="{5B572C86-F46D-27C6-1713-A2E697ED8BA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2875547" y="-2875549"/>
            <a:ext cx="6857999" cy="12609101"/>
          </a:xfrm>
          <a:prstGeom prst="rect">
            <a:avLst/>
          </a:prstGeom>
          <a:noFill/>
          <a:ln>
            <a:noFill/>
          </a:ln>
        </p:spPr>
      </p:pic>
      <p:sp>
        <p:nvSpPr>
          <p:cNvPr id="4" name="CaixaDeTexto 3">
            <a:extLst>
              <a:ext uri="{FF2B5EF4-FFF2-40B4-BE49-F238E27FC236}">
                <a16:creationId xmlns:a16="http://schemas.microsoft.com/office/drawing/2014/main" id="{AD903A54-AA04-EFC2-6D5D-6CF5E153A50C}"/>
              </a:ext>
            </a:extLst>
          </p:cNvPr>
          <p:cNvSpPr txBox="1"/>
          <p:nvPr/>
        </p:nvSpPr>
        <p:spPr>
          <a:xfrm>
            <a:off x="834189" y="508843"/>
            <a:ext cx="10876547" cy="5940088"/>
          </a:xfrm>
          <a:prstGeom prst="rect">
            <a:avLst/>
          </a:prstGeom>
          <a:noFill/>
        </p:spPr>
        <p:txBody>
          <a:bodyPr wrap="square">
            <a:spAutoFit/>
          </a:bodyPr>
          <a:lstStyle/>
          <a:p>
            <a:pPr algn="just"/>
            <a:r>
              <a:rPr lang="pt-PT" sz="2000" b="1" dirty="0"/>
              <a:t>Lá fora costumava baldar-me à escola. </a:t>
            </a:r>
            <a:r>
              <a:rPr lang="pt-PT" sz="2000" b="1" dirty="0">
                <a:solidFill>
                  <a:schemeClr val="bg1"/>
                </a:solidFill>
              </a:rPr>
              <a:t>Até acordava a horas, </a:t>
            </a:r>
            <a:r>
              <a:rPr lang="pt-PT" sz="2000" b="1" dirty="0"/>
              <a:t>mas depois ficava a pensar “Vou para lá fazer o quê?”.</a:t>
            </a:r>
          </a:p>
          <a:p>
            <a:endParaRPr lang="pt-PT" sz="2000" b="1" dirty="0"/>
          </a:p>
          <a:p>
            <a:pPr algn="just"/>
            <a:r>
              <a:rPr lang="pt-PT" sz="2000" b="1" dirty="0"/>
              <a:t>Não gostava da escola porque não fazia o que </a:t>
            </a:r>
            <a:r>
              <a:rPr lang="pt-PT" sz="2000" b="1" dirty="0">
                <a:solidFill>
                  <a:schemeClr val="bg1"/>
                </a:solidFill>
              </a:rPr>
              <a:t>gostava. </a:t>
            </a:r>
            <a:r>
              <a:rPr lang="pt-PT" sz="2000" b="1" dirty="0"/>
              <a:t>O que gosto é de cozinhar. Então ficava deitado na cama até ao almoço. Quando me levantava punha-me  a inventar na cozinha, a juntar ingredientes e mais ingredientes, às vezes até saía algo bom e outras vezes não. Sempre gostei de ver a minha mãe a fazer petiscos, por isso é que não ia à escola.</a:t>
            </a:r>
          </a:p>
          <a:p>
            <a:endParaRPr lang="pt-PT" sz="2000" b="1" dirty="0"/>
          </a:p>
          <a:p>
            <a:pPr algn="just"/>
            <a:r>
              <a:rPr lang="pt-PT" sz="2000" b="1" dirty="0"/>
              <a:t>Quando cheguei ao centro educativo era “obrigado” a ir à escola. Entrei para o curso de jardineiro para acabar o 6º ano. Continuava chateado com a escola, pois, mais uma vez, estava a fazer algo que não gostava, até me dizerem que, se conseguissem, me colocariam no curso de cozinheiro. </a:t>
            </a:r>
          </a:p>
          <a:p>
            <a:endParaRPr lang="pt-PT" sz="2000" b="1" dirty="0"/>
          </a:p>
          <a:p>
            <a:pPr algn="just"/>
            <a:r>
              <a:rPr lang="pt-PT" sz="2000" b="1" dirty="0"/>
              <a:t>Foi quando comecei a empenhar-me na escola. Consegui acabar o 6º ano e passei a ter aulas de cozinha e a fazer o que gosto. Hoje em dia, acho a escola importante, pois sem escola nunca iria conseguir ser cozinheiro. Ainda estou na escola, mas com uma motivação diferente.</a:t>
            </a:r>
          </a:p>
          <a:p>
            <a:endParaRPr lang="pt-PT" sz="2000" b="1" dirty="0"/>
          </a:p>
          <a:p>
            <a:pPr algn="just"/>
            <a:r>
              <a:rPr lang="pt-PT" sz="2000" b="1" dirty="0"/>
              <a:t>O Dia Internacional da Educação </a:t>
            </a:r>
            <a:r>
              <a:rPr lang="pt-PT" sz="2000" b="1" dirty="0">
                <a:solidFill>
                  <a:schemeClr val="bg1"/>
                </a:solidFill>
              </a:rPr>
              <a:t>nas Prisões pode vir  ajudar </a:t>
            </a:r>
            <a:r>
              <a:rPr lang="pt-PT" sz="2000" b="1" dirty="0"/>
              <a:t>a sociedade a compreender </a:t>
            </a:r>
            <a:r>
              <a:rPr lang="pt-PT" sz="2000" b="1" dirty="0">
                <a:solidFill>
                  <a:schemeClr val="bg1"/>
                </a:solidFill>
              </a:rPr>
              <a:t>que quem </a:t>
            </a:r>
            <a:r>
              <a:rPr lang="pt-PT" sz="2000" b="1" dirty="0"/>
              <a:t>comete atos ilícitos, deve ter </a:t>
            </a:r>
            <a:r>
              <a:rPr lang="pt-PT" sz="2000" b="1" dirty="0">
                <a:solidFill>
                  <a:schemeClr val="bg1"/>
                </a:solidFill>
              </a:rPr>
              <a:t>a oportunidade de mudar. </a:t>
            </a:r>
            <a:r>
              <a:rPr lang="pt-PT" sz="2000" b="1" dirty="0"/>
              <a:t>Os próprios reclusos ficariam </a:t>
            </a:r>
            <a:r>
              <a:rPr lang="pt-PT" sz="2000" b="1" dirty="0">
                <a:solidFill>
                  <a:schemeClr val="bg1"/>
                </a:solidFill>
              </a:rPr>
              <a:t>contentes por </a:t>
            </a:r>
            <a:r>
              <a:rPr lang="pt-PT" sz="2000" b="1" dirty="0"/>
              <a:t>terem alguma atenção e </a:t>
            </a:r>
            <a:r>
              <a:rPr lang="pt-PT" sz="2000" b="1" dirty="0">
                <a:solidFill>
                  <a:schemeClr val="bg1"/>
                </a:solidFill>
              </a:rPr>
              <a:t>reconhecimento, pelo menos </a:t>
            </a:r>
            <a:r>
              <a:rPr lang="pt-PT" sz="2000" b="1" dirty="0"/>
              <a:t>nesse dia.</a:t>
            </a:r>
          </a:p>
        </p:txBody>
      </p:sp>
    </p:spTree>
    <p:extLst>
      <p:ext uri="{BB962C8B-B14F-4D97-AF65-F5344CB8AC3E}">
        <p14:creationId xmlns:p14="http://schemas.microsoft.com/office/powerpoint/2010/main" val="2880158970"/>
      </p:ext>
    </p:extLst>
  </p:cSld>
  <p:clrMapOvr>
    <a:masterClrMapping/>
  </p:clrMapOvr>
  <mc:AlternateContent xmlns:mc="http://schemas.openxmlformats.org/markup-compatibility/2006" xmlns:p14="http://schemas.microsoft.com/office/powerpoint/2010/main">
    <mc:Choice Requires="p14">
      <p:transition spd="slow" p14:dur="1500" advClick="0" advTm="42000">
        <p:split orient="vert"/>
      </p:transition>
    </mc:Choice>
    <mc:Fallback xmlns="">
      <p:transition spd="slow" advClick="0" advTm="42000">
        <p:split orient="vert"/>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8CD12C-5D4D-465B-B0F3-B7DA1C0E5B61}"/>
            </a:ext>
          </a:extLst>
        </p:cNvPr>
        <p:cNvGrpSpPr/>
        <p:nvPr/>
      </p:nvGrpSpPr>
      <p:grpSpPr>
        <a:xfrm>
          <a:off x="0" y="0"/>
          <a:ext cx="0" cy="0"/>
          <a:chOff x="0" y="0"/>
          <a:chExt cx="0" cy="0"/>
        </a:xfrm>
      </p:grpSpPr>
      <p:pic>
        <p:nvPicPr>
          <p:cNvPr id="7" name="Imagem 6">
            <a:extLst>
              <a:ext uri="{FF2B5EF4-FFF2-40B4-BE49-F238E27FC236}">
                <a16:creationId xmlns:a16="http://schemas.microsoft.com/office/drawing/2014/main" id="{EC8C8066-2424-F7BF-4B8D-9965618073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28360" cy="6858000"/>
          </a:xfrm>
          <a:prstGeom prst="rect">
            <a:avLst/>
          </a:prstGeom>
          <a:solidFill>
            <a:schemeClr val="bg1">
              <a:lumMod val="95000"/>
              <a:alpha val="54000"/>
            </a:schemeClr>
          </a:solidFill>
          <a:scene3d>
            <a:camera prst="orthographicFront"/>
            <a:lightRig rig="threePt" dir="t"/>
          </a:scene3d>
          <a:sp3d>
            <a:bevelT prst="relaxedInset"/>
            <a:bevelB w="152400" h="50800" prst="softRound"/>
          </a:sp3d>
        </p:spPr>
      </p:pic>
      <p:sp>
        <p:nvSpPr>
          <p:cNvPr id="8" name="CaixaDeTexto 7">
            <a:extLst>
              <a:ext uri="{FF2B5EF4-FFF2-40B4-BE49-F238E27FC236}">
                <a16:creationId xmlns:a16="http://schemas.microsoft.com/office/drawing/2014/main" id="{56149985-C8C1-10D0-7AE3-AF71028A1CAA}"/>
              </a:ext>
            </a:extLst>
          </p:cNvPr>
          <p:cNvSpPr txBox="1"/>
          <p:nvPr/>
        </p:nvSpPr>
        <p:spPr>
          <a:xfrm>
            <a:off x="5087816" y="2383567"/>
            <a:ext cx="2016368" cy="1569660"/>
          </a:xfrm>
          <a:prstGeom prst="rect">
            <a:avLst/>
          </a:prstGeom>
          <a:noFill/>
          <a:ln>
            <a:solidFill>
              <a:schemeClr val="accent4">
                <a:lumMod val="60000"/>
                <a:lumOff val="40000"/>
              </a:schemeClr>
            </a:solidFill>
          </a:ln>
        </p:spPr>
        <p:txBody>
          <a:bodyPr wrap="square" rtlCol="0">
            <a:spAutoFit/>
          </a:bodyPr>
          <a:lstStyle/>
          <a:p>
            <a:pPr algn="ctr"/>
            <a:r>
              <a:rPr lang="pt-PT" sz="9600" b="1" dirty="0">
                <a:solidFill>
                  <a:schemeClr val="accent4">
                    <a:lumMod val="75000"/>
                  </a:schemeClr>
                </a:solidFill>
              </a:rPr>
              <a:t>XVI</a:t>
            </a:r>
          </a:p>
        </p:txBody>
      </p:sp>
      <p:pic>
        <p:nvPicPr>
          <p:cNvPr id="3" name="Imagem 2">
            <a:extLst>
              <a:ext uri="{FF2B5EF4-FFF2-40B4-BE49-F238E27FC236}">
                <a16:creationId xmlns:a16="http://schemas.microsoft.com/office/drawing/2014/main" id="{778C0FFB-0D6C-2C42-32C7-90488ADB8431}"/>
              </a:ext>
            </a:extLst>
          </p:cNvPr>
          <p:cNvPicPr>
            <a:picLocks noChangeAspect="1"/>
          </p:cNvPicPr>
          <p:nvPr/>
        </p:nvPicPr>
        <p:blipFill>
          <a:blip r:embed="rId3"/>
          <a:stretch>
            <a:fillRect/>
          </a:stretch>
        </p:blipFill>
        <p:spPr>
          <a:xfrm>
            <a:off x="7104184" y="1420559"/>
            <a:ext cx="2505075" cy="3495675"/>
          </a:xfrm>
          <a:prstGeom prst="rect">
            <a:avLst/>
          </a:prstGeom>
        </p:spPr>
      </p:pic>
    </p:spTree>
    <p:extLst>
      <p:ext uri="{BB962C8B-B14F-4D97-AF65-F5344CB8AC3E}">
        <p14:creationId xmlns:p14="http://schemas.microsoft.com/office/powerpoint/2010/main" val="34315371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advClick="0" advTm="0">
        <p15:prstTrans prst="crush"/>
      </p:transition>
    </mc:Choice>
    <mc:Fallback xmlns="">
      <p:transition spd="slow" advClick="0" advTm="0">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Papel, Destruidor, Flocos, Reciclando">
            <a:extLst>
              <a:ext uri="{FF2B5EF4-FFF2-40B4-BE49-F238E27FC236}">
                <a16:creationId xmlns:a16="http://schemas.microsoft.com/office/drawing/2014/main" id="{3239340D-17BA-C02A-1BE3-C97C8331EE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CaixaDeTexto 2">
            <a:extLst>
              <a:ext uri="{FF2B5EF4-FFF2-40B4-BE49-F238E27FC236}">
                <a16:creationId xmlns:a16="http://schemas.microsoft.com/office/drawing/2014/main" id="{C25B96E7-D7A8-72EE-A4B0-0DC9DE18CDB0}"/>
              </a:ext>
            </a:extLst>
          </p:cNvPr>
          <p:cNvSpPr txBox="1"/>
          <p:nvPr/>
        </p:nvSpPr>
        <p:spPr>
          <a:xfrm>
            <a:off x="593557" y="1054547"/>
            <a:ext cx="11004884" cy="4524315"/>
          </a:xfrm>
          <a:prstGeom prst="rect">
            <a:avLst/>
          </a:prstGeom>
          <a:noFill/>
        </p:spPr>
        <p:txBody>
          <a:bodyPr wrap="square">
            <a:spAutoFit/>
          </a:bodyPr>
          <a:lstStyle/>
          <a:p>
            <a:pPr algn="just"/>
            <a:r>
              <a:rPr lang="pt-PT" sz="2400" b="1" dirty="0"/>
              <a:t>Deixei a escola lá fora, porque os professores não conseguiam sempre tirar-me as dúvidas que tinha. Eu sentia que já não estava lá a fazer nada a não ser perder o meu tempo à toa, e comecei a faltar. Quando reprovei as duas vezes, aí aborreci-me mesmo: ia só à escola para ir ter com amigos e damas e fumar. Mas entrei aqui dentro no CEPAO e comecei a gostar mais da escola, porque os professores já conseguem tirar-me as dúvidas todas. No CEPAO temos motivação, porque na formação recebemos dinheiro. Estive no curso de jardinagem e gostei, mas agora estou no curso de cozinha.</a:t>
            </a:r>
          </a:p>
          <a:p>
            <a:pPr algn="just"/>
            <a:endParaRPr lang="pt-PT" sz="2400" b="1" dirty="0"/>
          </a:p>
          <a:p>
            <a:pPr algn="just"/>
            <a:r>
              <a:rPr lang="pt-PT" sz="2400" b="1" dirty="0"/>
              <a:t>Acho importante a existência do Dia Internacional da Educação nas Prisões, porque as pessoas que estão privadas da sua liberdade devem ser lembradas e estão a fazer um esforço ao estudar para a sua própria mudança e integração social.</a:t>
            </a:r>
          </a:p>
        </p:txBody>
      </p:sp>
    </p:spTree>
    <p:extLst>
      <p:ext uri="{BB962C8B-B14F-4D97-AF65-F5344CB8AC3E}">
        <p14:creationId xmlns:p14="http://schemas.microsoft.com/office/powerpoint/2010/main" val="1528644801"/>
      </p:ext>
    </p:extLst>
  </p:cSld>
  <p:clrMapOvr>
    <a:masterClrMapping/>
  </p:clrMapOvr>
  <mc:AlternateContent xmlns:mc="http://schemas.openxmlformats.org/markup-compatibility/2006" xmlns:p14="http://schemas.microsoft.com/office/powerpoint/2010/main">
    <mc:Choice Requires="p14">
      <p:transition spd="slow" p14:dur="1750" advClick="0" advTm="40000">
        <p14:doors dir="vert"/>
      </p:transition>
    </mc:Choice>
    <mc:Fallback xmlns="">
      <p:transition spd="slow" advClick="0" advTm="40000">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895410-53A3-F19C-3673-A41EE0730727}"/>
            </a:ext>
          </a:extLst>
        </p:cNvPr>
        <p:cNvGrpSpPr/>
        <p:nvPr/>
      </p:nvGrpSpPr>
      <p:grpSpPr>
        <a:xfrm>
          <a:off x="0" y="0"/>
          <a:ext cx="0" cy="0"/>
          <a:chOff x="0" y="0"/>
          <a:chExt cx="0" cy="0"/>
        </a:xfrm>
      </p:grpSpPr>
      <p:pic>
        <p:nvPicPr>
          <p:cNvPr id="7" name="Imagem 6">
            <a:extLst>
              <a:ext uri="{FF2B5EF4-FFF2-40B4-BE49-F238E27FC236}">
                <a16:creationId xmlns:a16="http://schemas.microsoft.com/office/drawing/2014/main" id="{8C0118A0-D4EB-BA71-C706-2D47CE5189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28360" cy="6858000"/>
          </a:xfrm>
          <a:prstGeom prst="rect">
            <a:avLst/>
          </a:prstGeom>
          <a:solidFill>
            <a:schemeClr val="bg1">
              <a:lumMod val="95000"/>
              <a:alpha val="54000"/>
            </a:schemeClr>
          </a:solidFill>
          <a:scene3d>
            <a:camera prst="orthographicFront"/>
            <a:lightRig rig="threePt" dir="t"/>
          </a:scene3d>
          <a:sp3d>
            <a:bevelT prst="relaxedInset"/>
            <a:bevelB w="152400" h="50800" prst="softRound"/>
          </a:sp3d>
        </p:spPr>
      </p:pic>
      <p:sp>
        <p:nvSpPr>
          <p:cNvPr id="8" name="CaixaDeTexto 7">
            <a:extLst>
              <a:ext uri="{FF2B5EF4-FFF2-40B4-BE49-F238E27FC236}">
                <a16:creationId xmlns:a16="http://schemas.microsoft.com/office/drawing/2014/main" id="{D97F5BFC-FC97-538A-5F95-E6DFA6F4DB49}"/>
              </a:ext>
            </a:extLst>
          </p:cNvPr>
          <p:cNvSpPr txBox="1"/>
          <p:nvPr/>
        </p:nvSpPr>
        <p:spPr>
          <a:xfrm>
            <a:off x="4599109" y="2383567"/>
            <a:ext cx="2505075" cy="1569660"/>
          </a:xfrm>
          <a:prstGeom prst="rect">
            <a:avLst/>
          </a:prstGeom>
          <a:noFill/>
          <a:ln>
            <a:solidFill>
              <a:schemeClr val="accent4">
                <a:lumMod val="60000"/>
                <a:lumOff val="40000"/>
              </a:schemeClr>
            </a:solidFill>
          </a:ln>
        </p:spPr>
        <p:txBody>
          <a:bodyPr wrap="square" rtlCol="0">
            <a:spAutoFit/>
          </a:bodyPr>
          <a:lstStyle/>
          <a:p>
            <a:pPr algn="ctr"/>
            <a:r>
              <a:rPr lang="pt-PT" sz="9600" b="1" dirty="0">
                <a:solidFill>
                  <a:schemeClr val="accent4">
                    <a:lumMod val="75000"/>
                  </a:schemeClr>
                </a:solidFill>
              </a:rPr>
              <a:t>XVII</a:t>
            </a:r>
          </a:p>
        </p:txBody>
      </p:sp>
      <p:pic>
        <p:nvPicPr>
          <p:cNvPr id="3" name="Imagem 2">
            <a:extLst>
              <a:ext uri="{FF2B5EF4-FFF2-40B4-BE49-F238E27FC236}">
                <a16:creationId xmlns:a16="http://schemas.microsoft.com/office/drawing/2014/main" id="{087F5DDA-7FE6-FF76-4F2F-BAABC8D468E7}"/>
              </a:ext>
            </a:extLst>
          </p:cNvPr>
          <p:cNvPicPr>
            <a:picLocks noChangeAspect="1"/>
          </p:cNvPicPr>
          <p:nvPr/>
        </p:nvPicPr>
        <p:blipFill>
          <a:blip r:embed="rId3"/>
          <a:stretch>
            <a:fillRect/>
          </a:stretch>
        </p:blipFill>
        <p:spPr>
          <a:xfrm>
            <a:off x="7104184" y="1420559"/>
            <a:ext cx="2505075" cy="3495675"/>
          </a:xfrm>
          <a:prstGeom prst="rect">
            <a:avLst/>
          </a:prstGeom>
        </p:spPr>
      </p:pic>
    </p:spTree>
    <p:extLst>
      <p:ext uri="{BB962C8B-B14F-4D97-AF65-F5344CB8AC3E}">
        <p14:creationId xmlns:p14="http://schemas.microsoft.com/office/powerpoint/2010/main" val="12656999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crush"/>
      </p:transition>
    </mc:Choice>
    <mc:Fallback xmlns="">
      <p:transition spd="slow" advClick="0" advTm="0">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1CC975B4-C29E-863E-8654-9D889D36336B}"/>
              </a:ext>
            </a:extLst>
          </p:cNvPr>
          <p:cNvPicPr>
            <a:picLocks noChangeAspect="1"/>
          </p:cNvPicPr>
          <p:nvPr/>
        </p:nvPicPr>
        <p:blipFill>
          <a:blip r:embed="rId3"/>
          <a:stretch>
            <a:fillRect/>
          </a:stretch>
        </p:blipFill>
        <p:spPr>
          <a:xfrm>
            <a:off x="1" y="0"/>
            <a:ext cx="12192000" cy="6868155"/>
          </a:xfrm>
          <a:prstGeom prst="rect">
            <a:avLst/>
          </a:prstGeom>
        </p:spPr>
      </p:pic>
      <p:sp>
        <p:nvSpPr>
          <p:cNvPr id="4" name="CaixaDeTexto 3">
            <a:extLst>
              <a:ext uri="{FF2B5EF4-FFF2-40B4-BE49-F238E27FC236}">
                <a16:creationId xmlns:a16="http://schemas.microsoft.com/office/drawing/2014/main" id="{BF441F59-3270-76A1-7237-DF43C06C62F8}"/>
              </a:ext>
            </a:extLst>
          </p:cNvPr>
          <p:cNvSpPr txBox="1"/>
          <p:nvPr/>
        </p:nvSpPr>
        <p:spPr>
          <a:xfrm>
            <a:off x="440787" y="290008"/>
            <a:ext cx="10916529" cy="6222794"/>
          </a:xfrm>
          <a:prstGeom prst="rect">
            <a:avLst/>
          </a:prstGeom>
          <a:noFill/>
        </p:spPr>
        <p:txBody>
          <a:bodyPr wrap="square">
            <a:spAutoFit/>
          </a:bodyPr>
          <a:lstStyle/>
          <a:p>
            <a:pPr algn="just">
              <a:lnSpc>
                <a:spcPct val="107000"/>
              </a:lnSpc>
              <a:spcAft>
                <a:spcPts val="800"/>
              </a:spcAft>
            </a:pPr>
            <a:r>
              <a:rPr lang="pt-PT" sz="2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Eu deixei a escola lá fora, porque era muito puxado. Fazem-se muitos testes, exames, tinha sempre os dias cheios de aulas e não tinha tempo para estar com ninguém. Então</a:t>
            </a:r>
            <a:r>
              <a:rPr lang="pt-PT" sz="24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a:t>
            </a:r>
            <a:r>
              <a:rPr lang="pt-PT" sz="2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decidi abandonador a escola.</a:t>
            </a:r>
          </a:p>
          <a:p>
            <a:pPr algn="just">
              <a:lnSpc>
                <a:spcPct val="107000"/>
              </a:lnSpc>
              <a:spcAft>
                <a:spcPts val="800"/>
              </a:spcAft>
            </a:pPr>
            <a:endParaRPr lang="pt-PT" sz="2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PT" sz="2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Aqui no centro, os professores são mais tolerantes e não há testes nem exames. Apesar dos dias serem preenchidos com aulas, frequentamos cursos profissionais fixes e recebemos dinheiro.</a:t>
            </a:r>
          </a:p>
          <a:p>
            <a:pPr algn="just">
              <a:lnSpc>
                <a:spcPct val="107000"/>
              </a:lnSpc>
              <a:spcAft>
                <a:spcPts val="800"/>
              </a:spcAft>
            </a:pPr>
            <a:endParaRPr lang="pt-PT" sz="2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PT" sz="2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Presentemente, estou a frequentar o terceiro ciclo no curso de Operador de Jardinagem. Nunca tinha pensado em tirar esta formação, mas estou a gostar. Não penso vir a ser jardineiro, mas é algo útil.</a:t>
            </a:r>
          </a:p>
          <a:p>
            <a:pPr algn="just">
              <a:lnSpc>
                <a:spcPct val="107000"/>
              </a:lnSpc>
              <a:spcAft>
                <a:spcPts val="800"/>
              </a:spcAft>
            </a:pPr>
            <a:endParaRPr lang="pt-PT" sz="2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PT" sz="2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O Dia Internacional da Educação das Prisões é importante para lembrar as pessoas que se encontram privadas da sua liberdade.</a:t>
            </a:r>
          </a:p>
        </p:txBody>
      </p:sp>
    </p:spTree>
    <p:extLst>
      <p:ext uri="{BB962C8B-B14F-4D97-AF65-F5344CB8AC3E}">
        <p14:creationId xmlns:p14="http://schemas.microsoft.com/office/powerpoint/2010/main" val="13322635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36000">
        <p15:prstTrans prst="prestige"/>
      </p:transition>
    </mc:Choice>
    <mc:Fallback xmlns="">
      <p:transition spd="slow" advClick="0" advTm="36000">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5D9016-38E8-0E86-B471-ADFF95F599E9}"/>
            </a:ext>
          </a:extLst>
        </p:cNvPr>
        <p:cNvGrpSpPr/>
        <p:nvPr/>
      </p:nvGrpSpPr>
      <p:grpSpPr>
        <a:xfrm>
          <a:off x="0" y="0"/>
          <a:ext cx="0" cy="0"/>
          <a:chOff x="0" y="0"/>
          <a:chExt cx="0" cy="0"/>
        </a:xfrm>
      </p:grpSpPr>
      <p:pic>
        <p:nvPicPr>
          <p:cNvPr id="7" name="Imagem 6">
            <a:extLst>
              <a:ext uri="{FF2B5EF4-FFF2-40B4-BE49-F238E27FC236}">
                <a16:creationId xmlns:a16="http://schemas.microsoft.com/office/drawing/2014/main" id="{1261FAB1-DA39-18A4-69EF-D0BBC5FFF3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28360" cy="6858000"/>
          </a:xfrm>
          <a:prstGeom prst="rect">
            <a:avLst/>
          </a:prstGeom>
          <a:solidFill>
            <a:schemeClr val="bg1">
              <a:lumMod val="95000"/>
              <a:alpha val="54000"/>
            </a:schemeClr>
          </a:solidFill>
          <a:scene3d>
            <a:camera prst="orthographicFront"/>
            <a:lightRig rig="threePt" dir="t"/>
          </a:scene3d>
          <a:sp3d>
            <a:bevelT prst="relaxedInset"/>
            <a:bevelB w="152400" h="50800" prst="softRound"/>
          </a:sp3d>
        </p:spPr>
      </p:pic>
      <p:sp>
        <p:nvSpPr>
          <p:cNvPr id="8" name="CaixaDeTexto 7">
            <a:extLst>
              <a:ext uri="{FF2B5EF4-FFF2-40B4-BE49-F238E27FC236}">
                <a16:creationId xmlns:a16="http://schemas.microsoft.com/office/drawing/2014/main" id="{E2F15249-3677-B71C-6AF5-31CF7A1B9BCA}"/>
              </a:ext>
            </a:extLst>
          </p:cNvPr>
          <p:cNvSpPr txBox="1"/>
          <p:nvPr/>
        </p:nvSpPr>
        <p:spPr>
          <a:xfrm>
            <a:off x="4168703" y="2383567"/>
            <a:ext cx="2935481" cy="1569660"/>
          </a:xfrm>
          <a:prstGeom prst="rect">
            <a:avLst/>
          </a:prstGeom>
          <a:noFill/>
          <a:ln>
            <a:solidFill>
              <a:schemeClr val="accent4">
                <a:lumMod val="60000"/>
                <a:lumOff val="40000"/>
              </a:schemeClr>
            </a:solidFill>
          </a:ln>
        </p:spPr>
        <p:txBody>
          <a:bodyPr wrap="square" rtlCol="0">
            <a:spAutoFit/>
          </a:bodyPr>
          <a:lstStyle/>
          <a:p>
            <a:pPr algn="ctr"/>
            <a:r>
              <a:rPr lang="pt-PT" sz="9600" b="1" dirty="0">
                <a:solidFill>
                  <a:schemeClr val="accent4">
                    <a:lumMod val="75000"/>
                  </a:schemeClr>
                </a:solidFill>
              </a:rPr>
              <a:t>XVIII</a:t>
            </a:r>
          </a:p>
        </p:txBody>
      </p:sp>
      <p:pic>
        <p:nvPicPr>
          <p:cNvPr id="3" name="Imagem 2">
            <a:extLst>
              <a:ext uri="{FF2B5EF4-FFF2-40B4-BE49-F238E27FC236}">
                <a16:creationId xmlns:a16="http://schemas.microsoft.com/office/drawing/2014/main" id="{E1D78D2C-0280-94CE-9861-0C9DEA5195B5}"/>
              </a:ext>
            </a:extLst>
          </p:cNvPr>
          <p:cNvPicPr>
            <a:picLocks noChangeAspect="1"/>
          </p:cNvPicPr>
          <p:nvPr/>
        </p:nvPicPr>
        <p:blipFill>
          <a:blip r:embed="rId3"/>
          <a:stretch>
            <a:fillRect/>
          </a:stretch>
        </p:blipFill>
        <p:spPr>
          <a:xfrm>
            <a:off x="7104184" y="1420559"/>
            <a:ext cx="2505075" cy="3495675"/>
          </a:xfrm>
          <a:prstGeom prst="rect">
            <a:avLst/>
          </a:prstGeom>
        </p:spPr>
      </p:pic>
    </p:spTree>
    <p:extLst>
      <p:ext uri="{BB962C8B-B14F-4D97-AF65-F5344CB8AC3E}">
        <p14:creationId xmlns:p14="http://schemas.microsoft.com/office/powerpoint/2010/main" val="20928936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advClick="0" advTm="0">
        <p15:prstTrans prst="crush"/>
      </p:transition>
    </mc:Choice>
    <mc:Fallback xmlns="">
      <p:transition spd="slow" advClick="0" advTm="0">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Textura de papel velho fundo cinza e tóxico">
            <a:extLst>
              <a:ext uri="{FF2B5EF4-FFF2-40B4-BE49-F238E27FC236}">
                <a16:creationId xmlns:a16="http://schemas.microsoft.com/office/drawing/2014/main" id="{CD75C7B1-0579-CF66-4969-4F3AEDFC2A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7146758"/>
          </a:xfrm>
          <a:prstGeom prst="rect">
            <a:avLst/>
          </a:prstGeom>
          <a:noFill/>
          <a:extLst>
            <a:ext uri="{909E8E84-426E-40DD-AFC4-6F175D3DCCD1}">
              <a14:hiddenFill xmlns:a14="http://schemas.microsoft.com/office/drawing/2010/main">
                <a:solidFill>
                  <a:srgbClr val="FFFFFF"/>
                </a:solidFill>
              </a14:hiddenFill>
            </a:ext>
          </a:extLst>
        </p:spPr>
      </p:pic>
      <p:sp>
        <p:nvSpPr>
          <p:cNvPr id="2" name="CaixaDeTexto 1">
            <a:extLst>
              <a:ext uri="{FF2B5EF4-FFF2-40B4-BE49-F238E27FC236}">
                <a16:creationId xmlns:a16="http://schemas.microsoft.com/office/drawing/2014/main" id="{7F9FC3F0-A6D5-F1A7-2E5D-88744A81A62B}"/>
              </a:ext>
            </a:extLst>
          </p:cNvPr>
          <p:cNvSpPr txBox="1"/>
          <p:nvPr/>
        </p:nvSpPr>
        <p:spPr>
          <a:xfrm>
            <a:off x="1283368" y="797510"/>
            <a:ext cx="9483105" cy="5262979"/>
          </a:xfrm>
          <a:prstGeom prst="rect">
            <a:avLst/>
          </a:prstGeom>
          <a:noFill/>
        </p:spPr>
        <p:txBody>
          <a:bodyPr wrap="square" rtlCol="0">
            <a:spAutoFit/>
          </a:bodyPr>
          <a:lstStyle/>
          <a:p>
            <a:pPr algn="just"/>
            <a:r>
              <a:rPr lang="pt-PT" sz="2400" b="1" dirty="0">
                <a:solidFill>
                  <a:schemeClr val="bg1"/>
                </a:solidFill>
              </a:rPr>
              <a:t>Lá fora a escola era fixe.  Gostava bastante de Educação Física, tinha os meus amigos, colegas. Fiz até ao oitavo ano, mas depois acabei por não completar o curso na área de cozinha e empreendedorismo: morava longe da escola, às vezes, perdia o autocarro e esses atrasos fizeram com que os professores desmotivassem.</a:t>
            </a:r>
          </a:p>
          <a:p>
            <a:pPr algn="just"/>
            <a:r>
              <a:rPr lang="pt-PT" sz="2400" b="1" dirty="0">
                <a:solidFill>
                  <a:schemeClr val="bg1"/>
                </a:solidFill>
              </a:rPr>
              <a:t>Acho que aqui, no centro, a escola é essencial, para recuperar as aprendizagens que perdi. Hoje em dia, melhorei as minhas competências em tecnologias da informação, em português, nomeadamente na expressão oral (sinto que sei expressar-me melhor), por isso a escola vale a pena.</a:t>
            </a:r>
          </a:p>
          <a:p>
            <a:endParaRPr lang="pt-PT" sz="2400" b="1" dirty="0">
              <a:solidFill>
                <a:schemeClr val="bg1"/>
              </a:solidFill>
            </a:endParaRPr>
          </a:p>
          <a:p>
            <a:pPr algn="just"/>
            <a:r>
              <a:rPr lang="pt-PT" sz="2400" b="1" dirty="0">
                <a:solidFill>
                  <a:schemeClr val="bg1"/>
                </a:solidFill>
              </a:rPr>
              <a:t>Comemorar o Dia Internacional da Educação nas Prisões é importante para lembrar que as pessoas que estão privadas da sua liberdade, podem aprender, recuperar e ter uma vida digna.</a:t>
            </a:r>
          </a:p>
        </p:txBody>
      </p:sp>
    </p:spTree>
    <p:extLst>
      <p:ext uri="{BB962C8B-B14F-4D97-AF65-F5344CB8AC3E}">
        <p14:creationId xmlns:p14="http://schemas.microsoft.com/office/powerpoint/2010/main" val="1921729461"/>
      </p:ext>
    </p:extLst>
  </p:cSld>
  <p:clrMapOvr>
    <a:masterClrMapping/>
  </p:clrMapOvr>
  <mc:AlternateContent xmlns:mc="http://schemas.openxmlformats.org/markup-compatibility/2006" xmlns:p14="http://schemas.microsoft.com/office/powerpoint/2010/main">
    <mc:Choice Requires="p14">
      <p:transition spd="slow" p14:dur="1250" advClick="0" advTm="36000">
        <p:wheel spokes="1"/>
      </p:transition>
    </mc:Choice>
    <mc:Fallback xmlns="">
      <p:transition spd="slow" advClick="0" advTm="36000">
        <p:wheel spokes="1"/>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FBE7D9-DDB9-FE46-E146-573C8CDCDC2F}"/>
            </a:ext>
          </a:extLst>
        </p:cNvPr>
        <p:cNvGrpSpPr/>
        <p:nvPr/>
      </p:nvGrpSpPr>
      <p:grpSpPr>
        <a:xfrm>
          <a:off x="0" y="0"/>
          <a:ext cx="0" cy="0"/>
          <a:chOff x="0" y="0"/>
          <a:chExt cx="0" cy="0"/>
        </a:xfrm>
      </p:grpSpPr>
      <p:pic>
        <p:nvPicPr>
          <p:cNvPr id="7" name="Imagem 6">
            <a:extLst>
              <a:ext uri="{FF2B5EF4-FFF2-40B4-BE49-F238E27FC236}">
                <a16:creationId xmlns:a16="http://schemas.microsoft.com/office/drawing/2014/main" id="{B58D067B-B9FA-B8BE-037F-6625E6A6D2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28360" cy="6858000"/>
          </a:xfrm>
          <a:prstGeom prst="rect">
            <a:avLst/>
          </a:prstGeom>
          <a:solidFill>
            <a:schemeClr val="bg1">
              <a:lumMod val="95000"/>
              <a:alpha val="54000"/>
            </a:schemeClr>
          </a:solidFill>
          <a:scene3d>
            <a:camera prst="orthographicFront"/>
            <a:lightRig rig="threePt" dir="t"/>
          </a:scene3d>
          <a:sp3d>
            <a:bevelT prst="relaxedInset"/>
            <a:bevelB w="152400" h="50800" prst="softRound"/>
          </a:sp3d>
        </p:spPr>
      </p:pic>
      <p:sp>
        <p:nvSpPr>
          <p:cNvPr id="8" name="CaixaDeTexto 7">
            <a:extLst>
              <a:ext uri="{FF2B5EF4-FFF2-40B4-BE49-F238E27FC236}">
                <a16:creationId xmlns:a16="http://schemas.microsoft.com/office/drawing/2014/main" id="{0CF07416-C0A3-261B-071A-F215FBB8AE23}"/>
              </a:ext>
            </a:extLst>
          </p:cNvPr>
          <p:cNvSpPr txBox="1"/>
          <p:nvPr/>
        </p:nvSpPr>
        <p:spPr>
          <a:xfrm>
            <a:off x="5087816" y="2383567"/>
            <a:ext cx="2016368" cy="1569660"/>
          </a:xfrm>
          <a:prstGeom prst="rect">
            <a:avLst/>
          </a:prstGeom>
          <a:noFill/>
          <a:ln>
            <a:solidFill>
              <a:schemeClr val="accent4">
                <a:lumMod val="60000"/>
                <a:lumOff val="40000"/>
              </a:schemeClr>
            </a:solidFill>
          </a:ln>
        </p:spPr>
        <p:txBody>
          <a:bodyPr wrap="square" rtlCol="0">
            <a:spAutoFit/>
          </a:bodyPr>
          <a:lstStyle/>
          <a:p>
            <a:pPr algn="ctr"/>
            <a:r>
              <a:rPr lang="pt-PT" sz="9600" b="1" dirty="0">
                <a:solidFill>
                  <a:schemeClr val="accent4">
                    <a:lumMod val="75000"/>
                  </a:schemeClr>
                </a:solidFill>
              </a:rPr>
              <a:t>XIX</a:t>
            </a:r>
          </a:p>
        </p:txBody>
      </p:sp>
      <p:pic>
        <p:nvPicPr>
          <p:cNvPr id="3" name="Imagem 2">
            <a:extLst>
              <a:ext uri="{FF2B5EF4-FFF2-40B4-BE49-F238E27FC236}">
                <a16:creationId xmlns:a16="http://schemas.microsoft.com/office/drawing/2014/main" id="{348D428E-CE4C-E919-B4E6-6891191D7878}"/>
              </a:ext>
            </a:extLst>
          </p:cNvPr>
          <p:cNvPicPr>
            <a:picLocks noChangeAspect="1"/>
          </p:cNvPicPr>
          <p:nvPr/>
        </p:nvPicPr>
        <p:blipFill>
          <a:blip r:embed="rId3"/>
          <a:stretch>
            <a:fillRect/>
          </a:stretch>
        </p:blipFill>
        <p:spPr>
          <a:xfrm>
            <a:off x="7104184" y="1420559"/>
            <a:ext cx="2505075" cy="3495675"/>
          </a:xfrm>
          <a:prstGeom prst="rect">
            <a:avLst/>
          </a:prstGeom>
        </p:spPr>
      </p:pic>
    </p:spTree>
    <p:extLst>
      <p:ext uri="{BB962C8B-B14F-4D97-AF65-F5344CB8AC3E}">
        <p14:creationId xmlns:p14="http://schemas.microsoft.com/office/powerpoint/2010/main" val="10025057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crush"/>
      </p:transition>
    </mc:Choice>
    <mc:Fallback xmlns="">
      <p:transition spd="slow" advClick="0" advTm="0">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Fundo de papel grunge">
            <a:extLst>
              <a:ext uri="{FF2B5EF4-FFF2-40B4-BE49-F238E27FC236}">
                <a16:creationId xmlns:a16="http://schemas.microsoft.com/office/drawing/2014/main" id="{E29A7680-E7DE-A74F-1393-293DFB37C1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6858000"/>
          </a:xfrm>
          <a:prstGeom prst="rect">
            <a:avLst/>
          </a:prstGeom>
          <a:noFill/>
          <a:scene3d>
            <a:camera prst="orthographicFront"/>
            <a:lightRig rig="threePt" dir="t"/>
          </a:scene3d>
          <a:sp3d>
            <a:bevelT prst="relaxedInset"/>
          </a:sp3d>
          <a:extLst>
            <a:ext uri="{909E8E84-426E-40DD-AFC4-6F175D3DCCD1}">
              <a14:hiddenFill xmlns:a14="http://schemas.microsoft.com/office/drawing/2010/main">
                <a:solidFill>
                  <a:srgbClr val="FFFFFF"/>
                </a:solidFill>
              </a14:hiddenFill>
            </a:ext>
          </a:extLst>
        </p:spPr>
      </p:pic>
      <p:sp>
        <p:nvSpPr>
          <p:cNvPr id="3" name="CaixaDeTexto 2">
            <a:extLst>
              <a:ext uri="{FF2B5EF4-FFF2-40B4-BE49-F238E27FC236}">
                <a16:creationId xmlns:a16="http://schemas.microsoft.com/office/drawing/2014/main" id="{8901ED99-F331-F92F-4A55-D28CA10CE8D8}"/>
              </a:ext>
            </a:extLst>
          </p:cNvPr>
          <p:cNvSpPr txBox="1"/>
          <p:nvPr/>
        </p:nvSpPr>
        <p:spPr>
          <a:xfrm>
            <a:off x="240632" y="429765"/>
            <a:ext cx="11718757" cy="7614200"/>
          </a:xfrm>
          <a:prstGeom prst="rect">
            <a:avLst/>
          </a:prstGeom>
          <a:noFill/>
        </p:spPr>
        <p:txBody>
          <a:bodyPr wrap="square">
            <a:spAutoFit/>
          </a:bodyPr>
          <a:lstStyle/>
          <a:p>
            <a:pPr algn="just">
              <a:lnSpc>
                <a:spcPct val="107000"/>
              </a:lnSpc>
              <a:spcAft>
                <a:spcPts val="800"/>
              </a:spcAft>
            </a:pPr>
            <a:r>
              <a:rPr lang="pt-PT" sz="2000" b="1" dirty="0">
                <a:effectLst/>
                <a:latin typeface="Calibri" panose="020F0502020204030204" pitchFamily="34" charset="0"/>
                <a:ea typeface="Calibri" panose="020F0502020204030204" pitchFamily="34" charset="0"/>
                <a:cs typeface="Times New Roman" panose="02020603050405020304" pitchFamily="18" charset="0"/>
              </a:rPr>
              <a:t>A escola lá fora, na minha opinião, era muito puxada: tínhamos muitos trabalhos de casa e isso tornava a escola muito cansativa e desinteressante. </a:t>
            </a:r>
            <a:r>
              <a:rPr lang="pt-PT" sz="2000" b="1" dirty="0">
                <a:latin typeface="Calibri" panose="020F0502020204030204" pitchFamily="34" charset="0"/>
                <a:ea typeface="Calibri" panose="020F0502020204030204" pitchFamily="34" charset="0"/>
                <a:cs typeface="Times New Roman" panose="02020603050405020304" pitchFamily="18" charset="0"/>
              </a:rPr>
              <a:t>P</a:t>
            </a:r>
            <a:r>
              <a:rPr lang="pt-PT" sz="2000" b="1" dirty="0">
                <a:effectLst/>
                <a:latin typeface="Calibri" panose="020F0502020204030204" pitchFamily="34" charset="0"/>
                <a:ea typeface="Calibri" panose="020F0502020204030204" pitchFamily="34" charset="0"/>
                <a:cs typeface="Times New Roman" panose="02020603050405020304" pitchFamily="18" charset="0"/>
              </a:rPr>
              <a:t>ara ajudar, eu não gostava de me levantar cedo e não conseguia acordar. Obviamente, não é uma desculpa para faltar, mas eu faltava na mesma. Depois de faltar muito e chumbar 3 vezes seguidas no mesmo ano, decidi que tinha </a:t>
            </a:r>
            <a:r>
              <a:rPr lang="pt-PT" sz="2000" b="1" dirty="0">
                <a:latin typeface="Calibri" panose="020F0502020204030204" pitchFamily="34" charset="0"/>
                <a:ea typeface="Calibri" panose="020F0502020204030204" pitchFamily="34" charset="0"/>
                <a:cs typeface="Times New Roman" panose="02020603050405020304" pitchFamily="18" charset="0"/>
              </a:rPr>
              <a:t>d</a:t>
            </a:r>
            <a:r>
              <a:rPr lang="pt-PT" sz="2000" b="1" dirty="0">
                <a:effectLst/>
                <a:latin typeface="Calibri" panose="020F0502020204030204" pitchFamily="34" charset="0"/>
                <a:ea typeface="Calibri" panose="020F0502020204030204" pitchFamily="34" charset="0"/>
                <a:cs typeface="Times New Roman" panose="02020603050405020304" pitchFamily="18" charset="0"/>
              </a:rPr>
              <a:t>e me empenhar, pois precisava de ser alguém na vida. Então comecei a procurar um curso e até fiz mesmo 2 entrevistas, mas não fui aceite por causa dos meus antecedentes.</a:t>
            </a:r>
          </a:p>
          <a:p>
            <a:pPr algn="just">
              <a:lnSpc>
                <a:spcPct val="107000"/>
              </a:lnSpc>
              <a:spcAft>
                <a:spcPts val="800"/>
              </a:spcAft>
            </a:pPr>
            <a:r>
              <a:rPr lang="pt-PT" sz="2000" b="1" dirty="0">
                <a:effectLst/>
                <a:latin typeface="Calibri" panose="020F0502020204030204" pitchFamily="34" charset="0"/>
                <a:ea typeface="Calibri" panose="020F0502020204030204" pitchFamily="34" charset="0"/>
                <a:cs typeface="Times New Roman" panose="02020603050405020304" pitchFamily="18" charset="0"/>
              </a:rPr>
              <a:t>Há um ano atrás tinha cometido um crime, mas o meu caso foi arquivado pelo tribunal. </a:t>
            </a:r>
            <a:r>
              <a:rPr lang="pt-PT" sz="2000" b="1" dirty="0">
                <a:latin typeface="Calibri" panose="020F0502020204030204" pitchFamily="34" charset="0"/>
                <a:ea typeface="Calibri" panose="020F0502020204030204" pitchFamily="34" charset="0"/>
                <a:cs typeface="Times New Roman" panose="02020603050405020304" pitchFamily="18" charset="0"/>
              </a:rPr>
              <a:t>P</a:t>
            </a:r>
            <a:r>
              <a:rPr lang="pt-PT" sz="2000" b="1" dirty="0">
                <a:effectLst/>
                <a:latin typeface="Calibri" panose="020F0502020204030204" pitchFamily="34" charset="0"/>
                <a:ea typeface="Calibri" panose="020F0502020204030204" pitchFamily="34" charset="0"/>
                <a:cs typeface="Times New Roman" panose="02020603050405020304" pitchFamily="18" charset="0"/>
              </a:rPr>
              <a:t>assado um ano do acontecimento, a polícia foi-me buscar à escola e mostrou-me um papel a dizer que tinha de cumprir catorze meses num centro educativo em regime fechado. Assim tive de os acompanhar e vir para o centro educativo.</a:t>
            </a:r>
          </a:p>
          <a:p>
            <a:pPr algn="just">
              <a:lnSpc>
                <a:spcPct val="107000"/>
              </a:lnSpc>
              <a:spcAft>
                <a:spcPts val="800"/>
              </a:spcAft>
            </a:pPr>
            <a:r>
              <a:rPr lang="pt-PT" sz="2000" b="1" dirty="0">
                <a:effectLst/>
                <a:latin typeface="Calibri" panose="020F0502020204030204" pitchFamily="34" charset="0"/>
                <a:ea typeface="Calibri" panose="020F0502020204030204" pitchFamily="34" charset="0"/>
                <a:cs typeface="Times New Roman" panose="02020603050405020304" pitchFamily="18" charset="0"/>
              </a:rPr>
              <a:t>Quando cheguei ao centro educativo era tudo diferente: existiam regras para tudo e mais alguma coisa e, como é óbvio, a escola é obrigatória: comecei a estudar no centro educativo e a fazer a formação de IRC.</a:t>
            </a:r>
          </a:p>
          <a:p>
            <a:pPr algn="just">
              <a:lnSpc>
                <a:spcPct val="107000"/>
              </a:lnSpc>
              <a:spcAft>
                <a:spcPts val="800"/>
              </a:spcAft>
            </a:pPr>
            <a:r>
              <a:rPr lang="pt-PT" sz="2000" b="1" dirty="0">
                <a:effectLst/>
                <a:latin typeface="Calibri" panose="020F0502020204030204" pitchFamily="34" charset="0"/>
                <a:ea typeface="Calibri" panose="020F0502020204030204" pitchFamily="34" charset="0"/>
                <a:cs typeface="Times New Roman" panose="02020603050405020304" pitchFamily="18" charset="0"/>
              </a:rPr>
              <a:t>Hoje faz 29 dias que estou no centro educativo e tenho novos hábitos, uma rotina diferente. Tentei restabelecer-me na escola lá fora, mas já foi tarde demais. Agora estou a ver o Centro </a:t>
            </a:r>
            <a:r>
              <a:rPr lang="pt-PT" sz="2000" b="1" dirty="0">
                <a:latin typeface="Calibri" panose="020F0502020204030204" pitchFamily="34" charset="0"/>
                <a:ea typeface="Calibri" panose="020F0502020204030204" pitchFamily="34" charset="0"/>
                <a:cs typeface="Times New Roman" panose="02020603050405020304" pitchFamily="18" charset="0"/>
              </a:rPr>
              <a:t>E</a:t>
            </a:r>
            <a:r>
              <a:rPr lang="pt-PT" sz="2000" b="1" dirty="0">
                <a:effectLst/>
                <a:latin typeface="Calibri" panose="020F0502020204030204" pitchFamily="34" charset="0"/>
                <a:ea typeface="Calibri" panose="020F0502020204030204" pitchFamily="34" charset="0"/>
                <a:cs typeface="Times New Roman" panose="02020603050405020304" pitchFamily="18" charset="0"/>
              </a:rPr>
              <a:t>ducativo como uma oportunidade para tirar o 9º ano e ter mais ensinamentos para a minha vida.</a:t>
            </a:r>
          </a:p>
          <a:p>
            <a:pPr algn="just">
              <a:lnSpc>
                <a:spcPct val="107000"/>
              </a:lnSpc>
              <a:spcAft>
                <a:spcPts val="800"/>
              </a:spcAft>
            </a:pPr>
            <a:r>
              <a:rPr lang="pt-PT" sz="2000" b="1" dirty="0">
                <a:effectLst/>
                <a:latin typeface="Calibri" panose="020F0502020204030204" pitchFamily="34" charset="0"/>
                <a:ea typeface="Calibri" panose="020F0502020204030204" pitchFamily="34" charset="0"/>
                <a:cs typeface="Times New Roman" panose="02020603050405020304" pitchFamily="18" charset="0"/>
              </a:rPr>
              <a:t>Era bom que o Dia Internacional da Educação nas Prisões fosse instituído pelas Nações Unidas, porque  temos de relembrar que a prisão e os centros educativos não servem só para punir e castigar as pessoas; servem também para dar uma nova oportunidade, ajudar as pessoas a serem melhores e a dar mais valor a si mesmas.</a:t>
            </a:r>
          </a:p>
          <a:p>
            <a:pPr>
              <a:lnSpc>
                <a:spcPct val="107000"/>
              </a:lnSpc>
              <a:spcAft>
                <a:spcPts val="800"/>
              </a:spcAft>
            </a:pPr>
            <a:r>
              <a:rPr lang="pt-PT" sz="18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endParaRPr lang="pt-PT"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pt-PT"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78082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58000">
        <p15:prstTrans prst="wind" invX="1"/>
      </p:transition>
    </mc:Choice>
    <mc:Fallback xmlns="">
      <p:transition spd="slow" advClick="0" advTm="58000">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7E766D-3599-2089-7CFE-E5CD1AC1BF65}"/>
            </a:ext>
          </a:extLst>
        </p:cNvPr>
        <p:cNvGrpSpPr/>
        <p:nvPr/>
      </p:nvGrpSpPr>
      <p:grpSpPr>
        <a:xfrm>
          <a:off x="0" y="0"/>
          <a:ext cx="0" cy="0"/>
          <a:chOff x="0" y="0"/>
          <a:chExt cx="0" cy="0"/>
        </a:xfrm>
      </p:grpSpPr>
      <p:pic>
        <p:nvPicPr>
          <p:cNvPr id="7" name="Imagem 6">
            <a:extLst>
              <a:ext uri="{FF2B5EF4-FFF2-40B4-BE49-F238E27FC236}">
                <a16:creationId xmlns:a16="http://schemas.microsoft.com/office/drawing/2014/main" id="{98D98CAF-DF79-1CCC-89C3-6E227233B7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28360" cy="6858000"/>
          </a:xfrm>
          <a:prstGeom prst="rect">
            <a:avLst/>
          </a:prstGeom>
          <a:solidFill>
            <a:schemeClr val="bg1">
              <a:lumMod val="95000"/>
              <a:alpha val="54000"/>
            </a:schemeClr>
          </a:solidFill>
          <a:scene3d>
            <a:camera prst="orthographicFront"/>
            <a:lightRig rig="threePt" dir="t"/>
          </a:scene3d>
          <a:sp3d>
            <a:bevelT prst="relaxedInset"/>
            <a:bevelB w="152400" h="50800" prst="softRound"/>
          </a:sp3d>
        </p:spPr>
      </p:pic>
      <p:sp>
        <p:nvSpPr>
          <p:cNvPr id="8" name="CaixaDeTexto 7">
            <a:extLst>
              <a:ext uri="{FF2B5EF4-FFF2-40B4-BE49-F238E27FC236}">
                <a16:creationId xmlns:a16="http://schemas.microsoft.com/office/drawing/2014/main" id="{8FA6399E-E55B-310D-95BB-1330C532AE28}"/>
              </a:ext>
            </a:extLst>
          </p:cNvPr>
          <p:cNvSpPr txBox="1"/>
          <p:nvPr/>
        </p:nvSpPr>
        <p:spPr>
          <a:xfrm>
            <a:off x="5087816" y="2383567"/>
            <a:ext cx="2016368" cy="1569660"/>
          </a:xfrm>
          <a:prstGeom prst="rect">
            <a:avLst/>
          </a:prstGeom>
          <a:noFill/>
          <a:ln>
            <a:solidFill>
              <a:schemeClr val="accent4">
                <a:lumMod val="60000"/>
                <a:lumOff val="40000"/>
              </a:schemeClr>
            </a:solidFill>
          </a:ln>
        </p:spPr>
        <p:txBody>
          <a:bodyPr wrap="square" rtlCol="0">
            <a:spAutoFit/>
          </a:bodyPr>
          <a:lstStyle/>
          <a:p>
            <a:pPr algn="ctr"/>
            <a:r>
              <a:rPr lang="pt-PT" sz="9600" b="1" dirty="0">
                <a:solidFill>
                  <a:schemeClr val="accent4">
                    <a:lumMod val="75000"/>
                  </a:schemeClr>
                </a:solidFill>
              </a:rPr>
              <a:t>XX</a:t>
            </a:r>
          </a:p>
        </p:txBody>
      </p:sp>
      <p:pic>
        <p:nvPicPr>
          <p:cNvPr id="3" name="Imagem 2">
            <a:extLst>
              <a:ext uri="{FF2B5EF4-FFF2-40B4-BE49-F238E27FC236}">
                <a16:creationId xmlns:a16="http://schemas.microsoft.com/office/drawing/2014/main" id="{55DFFE93-9DCA-0D92-C19E-E451E379DEAE}"/>
              </a:ext>
            </a:extLst>
          </p:cNvPr>
          <p:cNvPicPr>
            <a:picLocks noChangeAspect="1"/>
          </p:cNvPicPr>
          <p:nvPr/>
        </p:nvPicPr>
        <p:blipFill>
          <a:blip r:embed="rId3"/>
          <a:stretch>
            <a:fillRect/>
          </a:stretch>
        </p:blipFill>
        <p:spPr>
          <a:xfrm>
            <a:off x="6772014" y="1420559"/>
            <a:ext cx="2505075" cy="3495675"/>
          </a:xfrm>
          <a:prstGeom prst="rect">
            <a:avLst/>
          </a:prstGeom>
        </p:spPr>
      </p:pic>
    </p:spTree>
    <p:extLst>
      <p:ext uri="{BB962C8B-B14F-4D97-AF65-F5344CB8AC3E}">
        <p14:creationId xmlns:p14="http://schemas.microsoft.com/office/powerpoint/2010/main" val="21540655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advClick="0" advTm="0">
        <p15:prstTrans prst="crush"/>
      </p:transition>
    </mc:Choice>
    <mc:Fallback xmlns="">
      <p:transition spd="slow" advClick="0" advTm="0">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urquesa, Folha, Resistido, Corrosão">
            <a:extLst>
              <a:ext uri="{FF2B5EF4-FFF2-40B4-BE49-F238E27FC236}">
                <a16:creationId xmlns:a16="http://schemas.microsoft.com/office/drawing/2014/main" id="{BEB20C72-8D30-9FD2-0137-EAF73E5919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1999" cy="6858000"/>
          </a:xfrm>
          <a:prstGeom prst="rect">
            <a:avLst/>
          </a:prstGeom>
          <a:noFill/>
          <a:scene3d>
            <a:camera prst="orthographicFront"/>
            <a:lightRig rig="threePt" dir="t"/>
          </a:scene3d>
          <a:sp3d>
            <a:bevelT prst="relaxedInset"/>
          </a:sp3d>
          <a:extLst>
            <a:ext uri="{909E8E84-426E-40DD-AFC4-6F175D3DCCD1}">
              <a14:hiddenFill xmlns:a14="http://schemas.microsoft.com/office/drawing/2010/main">
                <a:solidFill>
                  <a:srgbClr val="FFFFFF"/>
                </a:solidFill>
              </a14:hiddenFill>
            </a:ext>
          </a:extLst>
        </p:spPr>
      </p:pic>
      <p:sp>
        <p:nvSpPr>
          <p:cNvPr id="3" name="CaixaDeTexto 2">
            <a:extLst>
              <a:ext uri="{FF2B5EF4-FFF2-40B4-BE49-F238E27FC236}">
                <a16:creationId xmlns:a16="http://schemas.microsoft.com/office/drawing/2014/main" id="{AC874E4A-95EB-5245-961E-C9FB4151AD35}"/>
              </a:ext>
            </a:extLst>
          </p:cNvPr>
          <p:cNvSpPr txBox="1"/>
          <p:nvPr/>
        </p:nvSpPr>
        <p:spPr>
          <a:xfrm>
            <a:off x="844062" y="782523"/>
            <a:ext cx="10761785" cy="6260047"/>
          </a:xfrm>
          <a:prstGeom prst="rect">
            <a:avLst/>
          </a:prstGeom>
          <a:noFill/>
        </p:spPr>
        <p:txBody>
          <a:bodyPr wrap="square">
            <a:spAutoFit/>
          </a:bodyPr>
          <a:lstStyle/>
          <a:p>
            <a:pPr algn="just">
              <a:lnSpc>
                <a:spcPct val="107000"/>
              </a:lnSpc>
              <a:spcAft>
                <a:spcPts val="800"/>
              </a:spcAft>
            </a:pPr>
            <a:r>
              <a:rPr lang="pt-PT" sz="2400" b="1"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Acho muito importante haver um dia para a educação nas prisões para pensar sobre o desenvolvimento que ela significa.</a:t>
            </a:r>
          </a:p>
          <a:p>
            <a:pPr algn="just">
              <a:lnSpc>
                <a:spcPct val="107000"/>
              </a:lnSpc>
              <a:spcAft>
                <a:spcPts val="800"/>
              </a:spcAft>
            </a:pPr>
            <a:endParaRPr lang="pt-PT" sz="700" b="1"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PT" sz="2400" b="1"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Eu não ia à escola, porque era chata e os professores também. As turmas eram muito grandes e os professores nem sempre conseguiam explicar bem a matéria a todos os alunos, o que me desmotivava, porque ia às aulas e não apanhava a matéria, o que me incentivava também a faltar à escola.    </a:t>
            </a:r>
          </a:p>
          <a:p>
            <a:pPr algn="just">
              <a:lnSpc>
                <a:spcPct val="107000"/>
              </a:lnSpc>
              <a:spcAft>
                <a:spcPts val="800"/>
              </a:spcAft>
            </a:pPr>
            <a:r>
              <a:rPr lang="pt-PT" sz="2400" b="1"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Lá também fiz bons amigos, com quem  ainda hoje falo. </a:t>
            </a:r>
          </a:p>
          <a:p>
            <a:pPr algn="just">
              <a:lnSpc>
                <a:spcPct val="107000"/>
              </a:lnSpc>
              <a:spcAft>
                <a:spcPts val="800"/>
              </a:spcAft>
            </a:pPr>
            <a:endParaRPr lang="pt-PT" sz="1050" b="1"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PT" sz="2400" b="1"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Por outro lado, aqui dentro, a escola é mais fácil, porque as turmas são mais pequenas e os professores conseguem explicar bem as matérias aos alunos e tirar todas as dúvidas o que me motiva,  porque consigo apanhar a matéria e isso dá</a:t>
            </a:r>
            <a:r>
              <a:rPr lang="pt-PT" sz="2400" b="1" kern="100" dirty="0">
                <a:solidFill>
                  <a:schemeClr val="bg1"/>
                </a:solidFill>
                <a:latin typeface="Calibri" panose="020F0502020204030204" pitchFamily="34" charset="0"/>
                <a:ea typeface="Calibri" panose="020F0502020204030204" pitchFamily="34" charset="0"/>
                <a:cs typeface="Times New Roman" panose="02020603050405020304" pitchFamily="18" charset="0"/>
              </a:rPr>
              <a:t>-</a:t>
            </a:r>
            <a:r>
              <a:rPr lang="pt-PT" sz="2400" b="1"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 vontade para aprender</a:t>
            </a:r>
            <a:r>
              <a:rPr lang="pt-PT" sz="2400" b="1" kern="100" dirty="0">
                <a:solidFill>
                  <a:schemeClr val="bg1"/>
                </a:solidFill>
                <a:latin typeface="Calibri" panose="020F0502020204030204" pitchFamily="34" charset="0"/>
                <a:ea typeface="Calibri" panose="020F0502020204030204" pitchFamily="34" charset="0"/>
                <a:cs typeface="Times New Roman" panose="02020603050405020304" pitchFamily="18" charset="0"/>
              </a:rPr>
              <a:t>. A</a:t>
            </a:r>
            <a:r>
              <a:rPr lang="pt-PT" sz="2400" b="1"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s aulas servem também para passar tempo e para aprendermos coisas que serão úteis para sermos pessoas melhores no  futuro.</a:t>
            </a:r>
          </a:p>
          <a:p>
            <a:pPr>
              <a:lnSpc>
                <a:spcPct val="107000"/>
              </a:lnSpc>
              <a:spcAft>
                <a:spcPts val="800"/>
              </a:spcAft>
            </a:pPr>
            <a:endParaRPr lang="pt-PT" sz="1800" b="1"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44770754"/>
      </p:ext>
    </p:extLst>
  </p:cSld>
  <p:clrMapOvr>
    <a:masterClrMapping/>
  </p:clrMapOvr>
  <mc:AlternateContent xmlns:mc="http://schemas.openxmlformats.org/markup-compatibility/2006" xmlns:p14="http://schemas.microsoft.com/office/powerpoint/2010/main">
    <mc:Choice Requires="p14">
      <p:transition spd="slow" p14:dur="900" advClick="0" advTm="34000">
        <p14:warp dir="in"/>
      </p:transition>
    </mc:Choice>
    <mc:Fallback xmlns="">
      <p:transition spd="slow" advClick="0" advTm="34000">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A46B1D-654E-F7D9-0BEE-03D99CF92A1E}"/>
            </a:ext>
          </a:extLst>
        </p:cNvPr>
        <p:cNvGrpSpPr/>
        <p:nvPr/>
      </p:nvGrpSpPr>
      <p:grpSpPr>
        <a:xfrm>
          <a:off x="0" y="0"/>
          <a:ext cx="0" cy="0"/>
          <a:chOff x="0" y="0"/>
          <a:chExt cx="0" cy="0"/>
        </a:xfrm>
      </p:grpSpPr>
      <p:pic>
        <p:nvPicPr>
          <p:cNvPr id="7" name="Imagem 6">
            <a:extLst>
              <a:ext uri="{FF2B5EF4-FFF2-40B4-BE49-F238E27FC236}">
                <a16:creationId xmlns:a16="http://schemas.microsoft.com/office/drawing/2014/main" id="{EA706495-3FD2-8B04-2781-36ACBA7DA6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28360" cy="6858000"/>
          </a:xfrm>
          <a:prstGeom prst="rect">
            <a:avLst/>
          </a:prstGeom>
          <a:solidFill>
            <a:schemeClr val="bg1">
              <a:lumMod val="95000"/>
              <a:alpha val="54000"/>
            </a:schemeClr>
          </a:solidFill>
          <a:scene3d>
            <a:camera prst="orthographicFront"/>
            <a:lightRig rig="threePt" dir="t"/>
          </a:scene3d>
          <a:sp3d>
            <a:bevelT prst="relaxedInset"/>
            <a:bevelB w="152400" h="50800" prst="softRound"/>
          </a:sp3d>
        </p:spPr>
      </p:pic>
      <p:sp>
        <p:nvSpPr>
          <p:cNvPr id="8" name="CaixaDeTexto 7">
            <a:extLst>
              <a:ext uri="{FF2B5EF4-FFF2-40B4-BE49-F238E27FC236}">
                <a16:creationId xmlns:a16="http://schemas.microsoft.com/office/drawing/2014/main" id="{9A797B2E-5518-99DB-4E32-ABBB8A7C1288}"/>
              </a:ext>
            </a:extLst>
          </p:cNvPr>
          <p:cNvSpPr txBox="1"/>
          <p:nvPr/>
        </p:nvSpPr>
        <p:spPr>
          <a:xfrm>
            <a:off x="5087816" y="2383567"/>
            <a:ext cx="2016368" cy="1569660"/>
          </a:xfrm>
          <a:prstGeom prst="rect">
            <a:avLst/>
          </a:prstGeom>
          <a:noFill/>
          <a:ln>
            <a:solidFill>
              <a:schemeClr val="accent4">
                <a:lumMod val="60000"/>
                <a:lumOff val="40000"/>
              </a:schemeClr>
            </a:solidFill>
          </a:ln>
        </p:spPr>
        <p:txBody>
          <a:bodyPr wrap="square" rtlCol="0">
            <a:spAutoFit/>
          </a:bodyPr>
          <a:lstStyle/>
          <a:p>
            <a:pPr algn="ctr"/>
            <a:r>
              <a:rPr lang="pt-PT" sz="9600" b="1" dirty="0">
                <a:solidFill>
                  <a:schemeClr val="accent4">
                    <a:lumMod val="75000"/>
                  </a:schemeClr>
                </a:solidFill>
              </a:rPr>
              <a:t>XXI</a:t>
            </a:r>
          </a:p>
        </p:txBody>
      </p:sp>
      <p:pic>
        <p:nvPicPr>
          <p:cNvPr id="3" name="Imagem 2">
            <a:extLst>
              <a:ext uri="{FF2B5EF4-FFF2-40B4-BE49-F238E27FC236}">
                <a16:creationId xmlns:a16="http://schemas.microsoft.com/office/drawing/2014/main" id="{3EA5ABC2-C0F2-D4B5-9399-CF7B5EC94041}"/>
              </a:ext>
            </a:extLst>
          </p:cNvPr>
          <p:cNvPicPr>
            <a:picLocks noChangeAspect="1"/>
          </p:cNvPicPr>
          <p:nvPr/>
        </p:nvPicPr>
        <p:blipFill>
          <a:blip r:embed="rId3"/>
          <a:stretch>
            <a:fillRect/>
          </a:stretch>
        </p:blipFill>
        <p:spPr>
          <a:xfrm>
            <a:off x="6968961" y="1420559"/>
            <a:ext cx="2505075" cy="3495675"/>
          </a:xfrm>
          <a:prstGeom prst="rect">
            <a:avLst/>
          </a:prstGeom>
        </p:spPr>
      </p:pic>
    </p:spTree>
    <p:extLst>
      <p:ext uri="{BB962C8B-B14F-4D97-AF65-F5344CB8AC3E}">
        <p14:creationId xmlns:p14="http://schemas.microsoft.com/office/powerpoint/2010/main" val="33723082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crush"/>
      </p:transition>
    </mc:Choice>
    <mc:Fallback xmlns="">
      <p:transition spd="slow" advClick="0" advTm="0">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AA6F594A-3BEE-1C67-B577-0BC0AE7ED050}"/>
              </a:ext>
            </a:extLst>
          </p:cNvPr>
          <p:cNvPicPr>
            <a:picLocks noChangeAspect="1"/>
          </p:cNvPicPr>
          <p:nvPr/>
        </p:nvPicPr>
        <p:blipFill>
          <a:blip r:embed="rId2"/>
          <a:stretch>
            <a:fillRect/>
          </a:stretch>
        </p:blipFill>
        <p:spPr>
          <a:xfrm>
            <a:off x="-1" y="0"/>
            <a:ext cx="12192001" cy="6857999"/>
          </a:xfrm>
          <a:prstGeom prst="rect">
            <a:avLst/>
          </a:prstGeom>
          <a:scene3d>
            <a:camera prst="orthographicFront"/>
            <a:lightRig rig="threePt" dir="t"/>
          </a:scene3d>
          <a:sp3d>
            <a:bevelT prst="relaxedInset"/>
          </a:sp3d>
        </p:spPr>
      </p:pic>
      <p:sp>
        <p:nvSpPr>
          <p:cNvPr id="5" name="CaixaDeTexto 4">
            <a:extLst>
              <a:ext uri="{FF2B5EF4-FFF2-40B4-BE49-F238E27FC236}">
                <a16:creationId xmlns:a16="http://schemas.microsoft.com/office/drawing/2014/main" id="{65B6B47B-A556-C6AD-5D2B-A32B79ED26CE}"/>
              </a:ext>
            </a:extLst>
          </p:cNvPr>
          <p:cNvSpPr txBox="1"/>
          <p:nvPr/>
        </p:nvSpPr>
        <p:spPr>
          <a:xfrm>
            <a:off x="529389" y="843676"/>
            <a:ext cx="11438021" cy="5293757"/>
          </a:xfrm>
          <a:prstGeom prst="rect">
            <a:avLst/>
          </a:prstGeom>
          <a:noFill/>
        </p:spPr>
        <p:txBody>
          <a:bodyPr wrap="square">
            <a:spAutoFit/>
          </a:bodyPr>
          <a:lstStyle/>
          <a:p>
            <a:pPr algn="just"/>
            <a:r>
              <a:rPr lang="pt-PT" sz="2000" b="1" dirty="0">
                <a:latin typeface="Arial Black" panose="020B0A04020102020204" pitchFamily="34" charset="0"/>
              </a:rPr>
              <a:t>Antes de ser inserido no centro educativo, tinha completado o 5º ano e estava a frequentar o 6ª ano. Já tinha chumbado várias vezes por faltas.</a:t>
            </a:r>
          </a:p>
          <a:p>
            <a:pPr algn="just"/>
            <a:endParaRPr lang="pt-PT" sz="2000" b="1" dirty="0">
              <a:latin typeface="Arial Black" panose="020B0A04020102020204" pitchFamily="34" charset="0"/>
            </a:endParaRPr>
          </a:p>
          <a:p>
            <a:pPr algn="just"/>
            <a:r>
              <a:rPr lang="pt-PT" sz="2000" b="1" dirty="0">
                <a:latin typeface="Arial Black" panose="020B0A04020102020204" pitchFamily="34" charset="0"/>
              </a:rPr>
              <a:t>Fora do recinto escolar, cometia delitos e, por isso, vim para o centro educativo de Caxias onde, por obrigação, temos de enfrentar a frequência das aulas. E… refleti e pensei no que perdi, interessei-me pelas disciplinas e descobri que a escola é muito mais do que importante. Em 3 anos de cumprimento de medida completei o 6º, 7º, 8º, 9º e estou a frequentar o 10º ano no ensino recorrente. </a:t>
            </a:r>
          </a:p>
          <a:p>
            <a:pPr algn="just"/>
            <a:endParaRPr lang="pt-PT" sz="2000" b="1" dirty="0">
              <a:latin typeface="Arial Black" panose="020B0A04020102020204" pitchFamily="34" charset="0"/>
            </a:endParaRPr>
          </a:p>
          <a:p>
            <a:pPr algn="just"/>
            <a:r>
              <a:rPr lang="pt-PT" sz="2000" b="1" dirty="0">
                <a:latin typeface="Arial Black" panose="020B0A04020102020204" pitchFamily="34" charset="0"/>
              </a:rPr>
              <a:t>A escola abriu-me os olhos para as minhas qualidades e interesses e apontou-me direções para o futuro e para o trabalho. Quando a  minha medida for dada como terminada, quero acabar o 10º ano e tirar um curso de gestão. </a:t>
            </a:r>
          </a:p>
          <a:p>
            <a:endParaRPr lang="pt-PT" dirty="0">
              <a:latin typeface="Arial Black" panose="020B0A04020102020204" pitchFamily="34" charset="0"/>
            </a:endParaRPr>
          </a:p>
          <a:p>
            <a:pPr algn="just"/>
            <a:r>
              <a:rPr lang="pt-PT" sz="2000" b="1" dirty="0">
                <a:latin typeface="Arial Black" panose="020B0A04020102020204" pitchFamily="34" charset="0"/>
              </a:rPr>
              <a:t>Comemorar o Dia Internacional da Educação nas Prisões é importante, porque os reclusos passam mais tempo fora da cela quando têm aulas e, quando saem e acabam a pena, têm mais oportunidades de trabalho. É ainda uma forma de dar visibilidade a estas questões e é motivador para quem está preso.</a:t>
            </a:r>
          </a:p>
        </p:txBody>
      </p:sp>
    </p:spTree>
    <p:extLst>
      <p:ext uri="{BB962C8B-B14F-4D97-AF65-F5344CB8AC3E}">
        <p14:creationId xmlns:p14="http://schemas.microsoft.com/office/powerpoint/2010/main" val="79102557"/>
      </p:ext>
    </p:extLst>
  </p:cSld>
  <p:clrMapOvr>
    <a:masterClrMapping/>
  </p:clrMapOvr>
  <p:transition spd="slow" advClick="0" advTm="40000">
    <p:cove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102FBE-5501-B53F-43E0-D0C3E28FD801}"/>
            </a:ext>
          </a:extLst>
        </p:cNvPr>
        <p:cNvGrpSpPr/>
        <p:nvPr/>
      </p:nvGrpSpPr>
      <p:grpSpPr>
        <a:xfrm>
          <a:off x="0" y="0"/>
          <a:ext cx="0" cy="0"/>
          <a:chOff x="0" y="0"/>
          <a:chExt cx="0" cy="0"/>
        </a:xfrm>
      </p:grpSpPr>
      <p:pic>
        <p:nvPicPr>
          <p:cNvPr id="7" name="Imagem 6">
            <a:extLst>
              <a:ext uri="{FF2B5EF4-FFF2-40B4-BE49-F238E27FC236}">
                <a16:creationId xmlns:a16="http://schemas.microsoft.com/office/drawing/2014/main" id="{E14E2DAF-8C32-285C-1B06-43A7CCC1B2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228360" cy="6858000"/>
          </a:xfrm>
          <a:prstGeom prst="rect">
            <a:avLst/>
          </a:prstGeom>
          <a:solidFill>
            <a:schemeClr val="bg1">
              <a:lumMod val="95000"/>
              <a:alpha val="54000"/>
            </a:schemeClr>
          </a:solidFill>
          <a:scene3d>
            <a:camera prst="orthographicFront"/>
            <a:lightRig rig="threePt" dir="t"/>
          </a:scene3d>
          <a:sp3d>
            <a:bevelT prst="relaxedInset"/>
            <a:bevelB w="152400" h="50800" prst="softRound"/>
          </a:sp3d>
        </p:spPr>
      </p:pic>
      <p:sp>
        <p:nvSpPr>
          <p:cNvPr id="8" name="CaixaDeTexto 7">
            <a:extLst>
              <a:ext uri="{FF2B5EF4-FFF2-40B4-BE49-F238E27FC236}">
                <a16:creationId xmlns:a16="http://schemas.microsoft.com/office/drawing/2014/main" id="{06ADBDB8-755D-7829-CD4F-098EB5C7C43A}"/>
              </a:ext>
            </a:extLst>
          </p:cNvPr>
          <p:cNvSpPr txBox="1"/>
          <p:nvPr/>
        </p:nvSpPr>
        <p:spPr>
          <a:xfrm>
            <a:off x="4880344" y="2383567"/>
            <a:ext cx="2223840" cy="1569660"/>
          </a:xfrm>
          <a:prstGeom prst="rect">
            <a:avLst/>
          </a:prstGeom>
          <a:noFill/>
          <a:ln>
            <a:solidFill>
              <a:schemeClr val="accent4">
                <a:lumMod val="60000"/>
                <a:lumOff val="40000"/>
              </a:schemeClr>
            </a:solidFill>
          </a:ln>
        </p:spPr>
        <p:txBody>
          <a:bodyPr wrap="square" rtlCol="0">
            <a:spAutoFit/>
          </a:bodyPr>
          <a:lstStyle/>
          <a:p>
            <a:pPr algn="ctr"/>
            <a:r>
              <a:rPr lang="pt-PT" sz="9600" b="1" dirty="0">
                <a:solidFill>
                  <a:schemeClr val="accent4">
                    <a:lumMod val="75000"/>
                  </a:schemeClr>
                </a:solidFill>
              </a:rPr>
              <a:t>XXII</a:t>
            </a:r>
          </a:p>
        </p:txBody>
      </p:sp>
      <p:pic>
        <p:nvPicPr>
          <p:cNvPr id="3" name="Imagem 2">
            <a:extLst>
              <a:ext uri="{FF2B5EF4-FFF2-40B4-BE49-F238E27FC236}">
                <a16:creationId xmlns:a16="http://schemas.microsoft.com/office/drawing/2014/main" id="{35AB83C9-CDA4-9F66-8AA1-5A0ED03B742E}"/>
              </a:ext>
            </a:extLst>
          </p:cNvPr>
          <p:cNvPicPr>
            <a:picLocks noChangeAspect="1"/>
          </p:cNvPicPr>
          <p:nvPr/>
        </p:nvPicPr>
        <p:blipFill>
          <a:blip r:embed="rId3"/>
          <a:stretch>
            <a:fillRect/>
          </a:stretch>
        </p:blipFill>
        <p:spPr>
          <a:xfrm>
            <a:off x="6974032" y="1420559"/>
            <a:ext cx="2505075" cy="3495675"/>
          </a:xfrm>
          <a:prstGeom prst="rect">
            <a:avLst/>
          </a:prstGeom>
        </p:spPr>
      </p:pic>
    </p:spTree>
    <p:extLst>
      <p:ext uri="{BB962C8B-B14F-4D97-AF65-F5344CB8AC3E}">
        <p14:creationId xmlns:p14="http://schemas.microsoft.com/office/powerpoint/2010/main" val="32868971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750" advClick="0" advTm="0">
        <p15:prstTrans prst="crush"/>
      </p:transition>
    </mc:Choice>
    <mc:Fallback xmlns="">
      <p:transition spd="slow" advClick="0" advTm="0">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15038B09-6322-4539-F49A-91D97CDA316E}"/>
              </a:ext>
            </a:extLst>
          </p:cNvPr>
          <p:cNvSpPr txBox="1"/>
          <p:nvPr/>
        </p:nvSpPr>
        <p:spPr>
          <a:xfrm>
            <a:off x="0" y="1874728"/>
            <a:ext cx="12192000" cy="3108543"/>
          </a:xfrm>
          <a:prstGeom prst="rect">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pt-PT" sz="5400" dirty="0"/>
              <a:t>GRATOS PELA ATENÇÃO</a:t>
            </a:r>
          </a:p>
          <a:p>
            <a:pPr algn="ctr"/>
            <a:endParaRPr lang="pt-PT" sz="5400" dirty="0"/>
          </a:p>
          <a:p>
            <a:pPr algn="ctr"/>
            <a:r>
              <a:rPr lang="pt-PT" sz="88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CEPAO</a:t>
            </a:r>
          </a:p>
        </p:txBody>
      </p:sp>
    </p:spTree>
    <p:extLst>
      <p:ext uri="{BB962C8B-B14F-4D97-AF65-F5344CB8AC3E}">
        <p14:creationId xmlns:p14="http://schemas.microsoft.com/office/powerpoint/2010/main" val="2236915639"/>
      </p:ext>
    </p:extLst>
  </p:cSld>
  <p:clrMapOvr>
    <a:masterClrMapping/>
  </p:clrMapOvr>
  <mc:AlternateContent xmlns:mc="http://schemas.openxmlformats.org/markup-compatibility/2006" xmlns:p14="http://schemas.microsoft.com/office/powerpoint/2010/main">
    <mc:Choice Requires="p14">
      <p:transition spd="slow" p14:dur="2500" advClick="0"/>
    </mc:Choice>
    <mc:Fallback xmlns="">
      <p:transition spd="slow" advClick="0"/>
    </mc:Fallback>
  </mc:AlternateContent>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TM03457515[[fn=Vista]]</Template>
  <TotalTime>2838</TotalTime>
  <Words>4797</Words>
  <Application>Microsoft Office PowerPoint</Application>
  <PresentationFormat>Widescreen</PresentationFormat>
  <Paragraphs>170</Paragraphs>
  <Slides>46</Slides>
  <Notes>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46</vt:i4>
      </vt:variant>
    </vt:vector>
  </HeadingPairs>
  <TitlesOfParts>
    <vt:vector size="54" baseType="lpstr">
      <vt:lpstr>ADLaM Display</vt:lpstr>
      <vt:lpstr>Arial</vt:lpstr>
      <vt:lpstr>Arial Black</vt:lpstr>
      <vt:lpstr>Broadway</vt:lpstr>
      <vt:lpstr>Calibri</vt:lpstr>
      <vt:lpstr>Calibri Light</vt:lpstr>
      <vt:lpstr>Shruti</vt:lpstr>
      <vt:lpstr>Tema do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ana mafalda oliveira</dc:creator>
  <cp:lastModifiedBy>José Pinto</cp:lastModifiedBy>
  <cp:revision>95</cp:revision>
  <dcterms:created xsi:type="dcterms:W3CDTF">2024-10-30T00:02:14Z</dcterms:created>
  <dcterms:modified xsi:type="dcterms:W3CDTF">2024-11-05T10:01:12Z</dcterms:modified>
</cp:coreProperties>
</file>